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92" r:id="rId2"/>
    <p:sldId id="259" r:id="rId3"/>
    <p:sldId id="258" r:id="rId4"/>
    <p:sldId id="261" r:id="rId5"/>
    <p:sldId id="262" r:id="rId6"/>
    <p:sldId id="263" r:id="rId7"/>
    <p:sldId id="287" r:id="rId8"/>
    <p:sldId id="289" r:id="rId9"/>
    <p:sldId id="290" r:id="rId10"/>
    <p:sldId id="291" r:id="rId11"/>
    <p:sldId id="264" r:id="rId12"/>
    <p:sldId id="265" r:id="rId13"/>
    <p:sldId id="266" r:id="rId14"/>
    <p:sldId id="267" r:id="rId15"/>
    <p:sldId id="268" r:id="rId16"/>
    <p:sldId id="279" r:id="rId17"/>
    <p:sldId id="294" r:id="rId18"/>
    <p:sldId id="282" r:id="rId19"/>
    <p:sldId id="285" r:id="rId20"/>
    <p:sldId id="269" r:id="rId21"/>
    <p:sldId id="270" r:id="rId22"/>
    <p:sldId id="286" r:id="rId23"/>
    <p:sldId id="271" r:id="rId24"/>
    <p:sldId id="272" r:id="rId25"/>
    <p:sldId id="273" r:id="rId26"/>
    <p:sldId id="274" r:id="rId27"/>
    <p:sldId id="284" r:id="rId28"/>
    <p:sldId id="275" r:id="rId29"/>
    <p:sldId id="276" r:id="rId30"/>
    <p:sldId id="277" r:id="rId31"/>
    <p:sldId id="278" r:id="rId32"/>
    <p:sldId id="293" r:id="rId33"/>
    <p:sldId id="295" r:id="rId34"/>
    <p:sldId id="296" r:id="rId35"/>
    <p:sldId id="28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Svijetli stil 3 - Isticanj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77" autoAdjust="0"/>
  </p:normalViewPr>
  <p:slideViewPr>
    <p:cSldViewPr>
      <p:cViewPr varScale="1">
        <p:scale>
          <a:sx n="64" d="100"/>
          <a:sy n="64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6E7E3A-C42D-4F15-B67E-666D6CD7A244}" type="doc">
      <dgm:prSet loTypeId="urn:microsoft.com/office/officeart/2005/8/layout/orgChart1" loCatId="hierarchy" qsTypeId="urn:microsoft.com/office/officeart/2005/8/quickstyle/3d4" qsCatId="3D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FFA72E5D-6C94-4D81-8FF0-87C53BCCADDF}">
      <dgm:prSet phldrT="[Tekst]" custT="1"/>
      <dgm:spPr>
        <a:solidFill>
          <a:schemeClr val="accent2">
            <a:lumMod val="60000"/>
            <a:lumOff val="40000"/>
            <a:alpha val="80000"/>
          </a:schemeClr>
        </a:solidFill>
      </dgm:spPr>
      <dgm:t>
        <a:bodyPr/>
        <a:lstStyle/>
        <a:p>
          <a:r>
            <a:rPr lang="hr-HR" sz="3600" dirty="0" smtClean="0"/>
            <a:t>ŠKOLSKI KURIKULUM</a:t>
          </a:r>
          <a:endParaRPr lang="hr-HR" sz="3600" dirty="0"/>
        </a:p>
      </dgm:t>
    </dgm:pt>
    <dgm:pt modelId="{2B14CCA8-5981-40B1-8CD8-3A2BDA89D8F1}" type="parTrans" cxnId="{A84EF327-ECB5-4229-AF30-1FADD4496149}">
      <dgm:prSet/>
      <dgm:spPr/>
      <dgm:t>
        <a:bodyPr/>
        <a:lstStyle/>
        <a:p>
          <a:endParaRPr lang="hr-HR"/>
        </a:p>
      </dgm:t>
    </dgm:pt>
    <dgm:pt modelId="{47B5C7A4-05E6-4982-907E-7DA3BFD3FEE5}" type="sibTrans" cxnId="{A84EF327-ECB5-4229-AF30-1FADD4496149}">
      <dgm:prSet/>
      <dgm:spPr/>
      <dgm:t>
        <a:bodyPr/>
        <a:lstStyle/>
        <a:p>
          <a:endParaRPr lang="hr-HR"/>
        </a:p>
      </dgm:t>
    </dgm:pt>
    <dgm:pt modelId="{BD3ED106-084B-48D2-8029-C0B65AECDFDE}" type="pres">
      <dgm:prSet presAssocID="{866E7E3A-C42D-4F15-B67E-666D6CD7A24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F95318E4-DA8F-42CA-8E9A-524D2E195917}" type="pres">
      <dgm:prSet presAssocID="{FFA72E5D-6C94-4D81-8FF0-87C53BCCADDF}" presName="hierRoot1" presStyleCnt="0">
        <dgm:presLayoutVars>
          <dgm:hierBranch val="init"/>
        </dgm:presLayoutVars>
      </dgm:prSet>
      <dgm:spPr/>
    </dgm:pt>
    <dgm:pt modelId="{D665A0FC-1632-4A86-9E23-A6C31B29F20C}" type="pres">
      <dgm:prSet presAssocID="{FFA72E5D-6C94-4D81-8FF0-87C53BCCADDF}" presName="rootComposite1" presStyleCnt="0"/>
      <dgm:spPr/>
    </dgm:pt>
    <dgm:pt modelId="{29B73019-6716-4199-A54D-383269BBB8FC}" type="pres">
      <dgm:prSet presAssocID="{FFA72E5D-6C94-4D81-8FF0-87C53BCCADDF}" presName="rootText1" presStyleLbl="node0" presStyleIdx="0" presStyleCnt="1" custScaleX="184297" custScaleY="29439" custLinFactY="-27756" custLinFactNeighborX="104" custLinFactNeighborY="-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78A1C61-46B6-4D33-BC11-463C0A2CB613}" type="pres">
      <dgm:prSet presAssocID="{FFA72E5D-6C94-4D81-8FF0-87C53BCCADDF}" presName="rootConnector1" presStyleLbl="node1" presStyleIdx="0" presStyleCnt="0"/>
      <dgm:spPr/>
      <dgm:t>
        <a:bodyPr/>
        <a:lstStyle/>
        <a:p>
          <a:endParaRPr lang="hr-HR"/>
        </a:p>
      </dgm:t>
    </dgm:pt>
    <dgm:pt modelId="{DEA79FCB-E1D0-4216-AD22-E1DB3F9E447B}" type="pres">
      <dgm:prSet presAssocID="{FFA72E5D-6C94-4D81-8FF0-87C53BCCADDF}" presName="hierChild2" presStyleCnt="0"/>
      <dgm:spPr/>
    </dgm:pt>
    <dgm:pt modelId="{858562C4-D0C2-4E62-B13D-D4736430944B}" type="pres">
      <dgm:prSet presAssocID="{FFA72E5D-6C94-4D81-8FF0-87C53BCCADDF}" presName="hierChild3" presStyleCnt="0"/>
      <dgm:spPr/>
    </dgm:pt>
  </dgm:ptLst>
  <dgm:cxnLst>
    <dgm:cxn modelId="{DE32011F-FE93-45B9-BE39-7BD299F02719}" type="presOf" srcId="{FFA72E5D-6C94-4D81-8FF0-87C53BCCADDF}" destId="{29B73019-6716-4199-A54D-383269BBB8FC}" srcOrd="0" destOrd="0" presId="urn:microsoft.com/office/officeart/2005/8/layout/orgChart1"/>
    <dgm:cxn modelId="{ABB4947D-8704-465F-B334-A5F1D1768AFA}" type="presOf" srcId="{FFA72E5D-6C94-4D81-8FF0-87C53BCCADDF}" destId="{C78A1C61-46B6-4D33-BC11-463C0A2CB613}" srcOrd="1" destOrd="0" presId="urn:microsoft.com/office/officeart/2005/8/layout/orgChart1"/>
    <dgm:cxn modelId="{6A24C42A-3D2C-4ACB-970F-8F8BF3822B9F}" type="presOf" srcId="{866E7E3A-C42D-4F15-B67E-666D6CD7A244}" destId="{BD3ED106-084B-48D2-8029-C0B65AECDFDE}" srcOrd="0" destOrd="0" presId="urn:microsoft.com/office/officeart/2005/8/layout/orgChart1"/>
    <dgm:cxn modelId="{A84EF327-ECB5-4229-AF30-1FADD4496149}" srcId="{866E7E3A-C42D-4F15-B67E-666D6CD7A244}" destId="{FFA72E5D-6C94-4D81-8FF0-87C53BCCADDF}" srcOrd="0" destOrd="0" parTransId="{2B14CCA8-5981-40B1-8CD8-3A2BDA89D8F1}" sibTransId="{47B5C7A4-05E6-4982-907E-7DA3BFD3FEE5}"/>
    <dgm:cxn modelId="{B043F86F-4A88-405D-87B8-06682BF75351}" type="presParOf" srcId="{BD3ED106-084B-48D2-8029-C0B65AECDFDE}" destId="{F95318E4-DA8F-42CA-8E9A-524D2E195917}" srcOrd="0" destOrd="0" presId="urn:microsoft.com/office/officeart/2005/8/layout/orgChart1"/>
    <dgm:cxn modelId="{A771F504-ECED-4607-AC63-4F6720FC48B7}" type="presParOf" srcId="{F95318E4-DA8F-42CA-8E9A-524D2E195917}" destId="{D665A0FC-1632-4A86-9E23-A6C31B29F20C}" srcOrd="0" destOrd="0" presId="urn:microsoft.com/office/officeart/2005/8/layout/orgChart1"/>
    <dgm:cxn modelId="{6E85883C-0B69-409C-A360-247B23A41A6B}" type="presParOf" srcId="{D665A0FC-1632-4A86-9E23-A6C31B29F20C}" destId="{29B73019-6716-4199-A54D-383269BBB8FC}" srcOrd="0" destOrd="0" presId="urn:microsoft.com/office/officeart/2005/8/layout/orgChart1"/>
    <dgm:cxn modelId="{8FD1DC81-0EE9-478A-AE33-1B8F8B458A11}" type="presParOf" srcId="{D665A0FC-1632-4A86-9E23-A6C31B29F20C}" destId="{C78A1C61-46B6-4D33-BC11-463C0A2CB613}" srcOrd="1" destOrd="0" presId="urn:microsoft.com/office/officeart/2005/8/layout/orgChart1"/>
    <dgm:cxn modelId="{9A4D77A9-823B-436B-BC5B-F3A1C3114495}" type="presParOf" srcId="{F95318E4-DA8F-42CA-8E9A-524D2E195917}" destId="{DEA79FCB-E1D0-4216-AD22-E1DB3F9E447B}" srcOrd="1" destOrd="0" presId="urn:microsoft.com/office/officeart/2005/8/layout/orgChart1"/>
    <dgm:cxn modelId="{A69B4DED-96B1-4923-91DF-04400473BA80}" type="presParOf" srcId="{F95318E4-DA8F-42CA-8E9A-524D2E195917}" destId="{858562C4-D0C2-4E62-B13D-D473643094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7BAFF6-030B-46C8-A821-1F468983431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4FC5283-AA44-4460-B6B7-7FE4B5D4666B}">
      <dgm:prSet phldrT="[Teks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r-HR" sz="2000" b="0" u="none" dirty="0" smtClean="0">
              <a:solidFill>
                <a:schemeClr val="tx1"/>
              </a:solidFill>
            </a:rPr>
            <a:t>neće biti provođen kao poseban predmet</a:t>
          </a:r>
          <a:endParaRPr lang="hr-HR" sz="2000" b="0" u="none" dirty="0">
            <a:solidFill>
              <a:schemeClr val="tx1"/>
            </a:solidFill>
          </a:endParaRPr>
        </a:p>
      </dgm:t>
    </dgm:pt>
    <dgm:pt modelId="{ED4B0D90-1326-4634-834F-3AD205CC466B}" type="parTrans" cxnId="{A5F93231-5565-479D-9E62-38B0D8170349}">
      <dgm:prSet/>
      <dgm:spPr/>
      <dgm:t>
        <a:bodyPr/>
        <a:lstStyle/>
        <a:p>
          <a:endParaRPr lang="hr-HR"/>
        </a:p>
      </dgm:t>
    </dgm:pt>
    <dgm:pt modelId="{1B5BD7FB-3909-427E-B92C-F9B930F07E5A}" type="sibTrans" cxnId="{A5F93231-5565-479D-9E62-38B0D8170349}">
      <dgm:prSet/>
      <dgm:spPr/>
      <dgm:t>
        <a:bodyPr/>
        <a:lstStyle/>
        <a:p>
          <a:endParaRPr lang="hr-HR"/>
        </a:p>
      </dgm:t>
    </dgm:pt>
    <dgm:pt modelId="{AEC7BA51-F170-4EFF-89DF-AB66B144403B}">
      <dgm:prSet phldrT="[Teks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hr-HR" sz="2400" b="1" dirty="0" smtClean="0"/>
            <a:t>školske projekte, INA</a:t>
          </a:r>
          <a:r>
            <a:rPr lang="hr-HR" sz="2400" dirty="0" smtClean="0"/>
            <a:t> </a:t>
          </a:r>
          <a:endParaRPr lang="hr-HR" sz="2400" dirty="0"/>
        </a:p>
      </dgm:t>
    </dgm:pt>
    <dgm:pt modelId="{3BC520B4-DA66-4BB7-A82A-170D4F35F553}" type="parTrans" cxnId="{91DCD1B9-35CB-41E1-8C48-E2BE4794C3A3}">
      <dgm:prSet/>
      <dgm:spPr>
        <a:solidFill>
          <a:schemeClr val="accent3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endParaRPr lang="hr-HR"/>
        </a:p>
      </dgm:t>
    </dgm:pt>
    <dgm:pt modelId="{48248700-79D5-420F-9117-7DEEC21E8B57}" type="sibTrans" cxnId="{91DCD1B9-35CB-41E1-8C48-E2BE4794C3A3}">
      <dgm:prSet/>
      <dgm:spPr/>
      <dgm:t>
        <a:bodyPr/>
        <a:lstStyle/>
        <a:p>
          <a:endParaRPr lang="hr-HR"/>
        </a:p>
      </dgm:t>
    </dgm:pt>
    <dgm:pt modelId="{A700EA77-8A74-453D-9D6F-926170E17FE2}">
      <dgm:prSet phldrT="[Teks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hr-HR" sz="2400" b="1" dirty="0" smtClean="0"/>
            <a:t>sate razrednika</a:t>
          </a:r>
          <a:r>
            <a:rPr lang="hr-HR" sz="2400" dirty="0" smtClean="0"/>
            <a:t> </a:t>
          </a:r>
        </a:p>
        <a:p>
          <a:r>
            <a:rPr lang="hr-HR" sz="2400" dirty="0" smtClean="0"/>
            <a:t>- 12 sati</a:t>
          </a:r>
          <a:endParaRPr lang="hr-HR" sz="2400" dirty="0"/>
        </a:p>
      </dgm:t>
    </dgm:pt>
    <dgm:pt modelId="{5B0E43DB-80DB-4946-8A6E-6862A448F3BD}" type="parTrans" cxnId="{F53103F9-3A92-4524-B064-7CEDB5B07618}">
      <dgm:prSet/>
      <dgm:spPr>
        <a:solidFill>
          <a:schemeClr val="accent3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endParaRPr lang="hr-HR"/>
        </a:p>
      </dgm:t>
    </dgm:pt>
    <dgm:pt modelId="{5E0DE17C-9800-480B-BBCE-983F2C3443AE}" type="sibTrans" cxnId="{F53103F9-3A92-4524-B064-7CEDB5B07618}">
      <dgm:prSet/>
      <dgm:spPr/>
      <dgm:t>
        <a:bodyPr/>
        <a:lstStyle/>
        <a:p>
          <a:endParaRPr lang="hr-HR"/>
        </a:p>
      </dgm:t>
    </dgm:pt>
    <dgm:pt modelId="{65345409-70E9-4C11-B6BB-4B774B735EDC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hr-HR" sz="2000" dirty="0" smtClean="0">
              <a:solidFill>
                <a:schemeClr val="tx1"/>
              </a:solidFill>
            </a:rPr>
            <a:t>integriran u </a:t>
          </a:r>
          <a:r>
            <a:rPr lang="hr-HR" sz="2000" b="1" dirty="0" smtClean="0">
              <a:solidFill>
                <a:schemeClr val="tx1"/>
              </a:solidFill>
            </a:rPr>
            <a:t>nastavne programe</a:t>
          </a:r>
          <a:r>
            <a:rPr lang="hr-HR" sz="2000" dirty="0" smtClean="0">
              <a:solidFill>
                <a:schemeClr val="tx1"/>
              </a:solidFill>
            </a:rPr>
            <a:t> predmeta: </a:t>
          </a:r>
          <a:r>
            <a:rPr lang="hr-HR" sz="2000" dirty="0" err="1" smtClean="0">
              <a:solidFill>
                <a:schemeClr val="tx1"/>
              </a:solidFill>
            </a:rPr>
            <a:t>PiD</a:t>
          </a:r>
          <a:r>
            <a:rPr lang="hr-HR" sz="2000" dirty="0" smtClean="0">
              <a:solidFill>
                <a:schemeClr val="tx1"/>
              </a:solidFill>
            </a:rPr>
            <a:t>, priroda, biologija, TZK, </a:t>
          </a:r>
          <a:endParaRPr lang="hr-HR" sz="2000" dirty="0">
            <a:solidFill>
              <a:schemeClr val="tx1"/>
            </a:solidFill>
          </a:endParaRPr>
        </a:p>
      </dgm:t>
    </dgm:pt>
    <dgm:pt modelId="{E8ECC610-067B-4B84-979E-F94A55735C0C}" type="parTrans" cxnId="{E1FF05A7-45A1-40D8-BC24-A463181DC795}">
      <dgm:prSet/>
      <dgm:spPr>
        <a:solidFill>
          <a:schemeClr val="accent3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endParaRPr lang="hr-HR"/>
        </a:p>
      </dgm:t>
    </dgm:pt>
    <dgm:pt modelId="{0F73F663-290F-479E-89E0-814D227E18E0}" type="sibTrans" cxnId="{E1FF05A7-45A1-40D8-BC24-A463181DC795}">
      <dgm:prSet/>
      <dgm:spPr/>
      <dgm:t>
        <a:bodyPr/>
        <a:lstStyle/>
        <a:p>
          <a:endParaRPr lang="hr-HR"/>
        </a:p>
      </dgm:t>
    </dgm:pt>
    <dgm:pt modelId="{1F2FDCF7-552B-438F-8FEC-C9406DB3984F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hr-HR" sz="2200" b="1" dirty="0" smtClean="0"/>
            <a:t>druge školske aktivnosti</a:t>
          </a:r>
          <a:r>
            <a:rPr lang="hr-HR" sz="2200" dirty="0" smtClean="0"/>
            <a:t> -zdravstvena i socijalna zaštita, ŠPPO, prevenciju nasilja</a:t>
          </a:r>
          <a:endParaRPr lang="hr-HR" sz="2200" dirty="0"/>
        </a:p>
      </dgm:t>
    </dgm:pt>
    <dgm:pt modelId="{09B54070-5C16-4410-A95B-202BCEA115F6}" type="parTrans" cxnId="{6478A4B8-DB9F-41B3-880C-91BF4F1BA136}">
      <dgm:prSet/>
      <dgm:spPr>
        <a:solidFill>
          <a:schemeClr val="accent3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endParaRPr lang="hr-HR"/>
        </a:p>
      </dgm:t>
    </dgm:pt>
    <dgm:pt modelId="{F557DD19-D2F1-4D28-95D0-F199393C7E3C}" type="sibTrans" cxnId="{6478A4B8-DB9F-41B3-880C-91BF4F1BA136}">
      <dgm:prSet/>
      <dgm:spPr/>
      <dgm:t>
        <a:bodyPr/>
        <a:lstStyle/>
        <a:p>
          <a:endParaRPr lang="hr-HR"/>
        </a:p>
      </dgm:t>
    </dgm:pt>
    <dgm:pt modelId="{EEE2E006-CA38-4D1E-9AA7-831535A545F1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hr-HR" sz="2200" dirty="0" smtClean="0"/>
            <a:t>razrednici će sami rasporediti kad će koju temu obraditi.</a:t>
          </a:r>
          <a:endParaRPr lang="hr-HR" sz="2200" dirty="0"/>
        </a:p>
      </dgm:t>
    </dgm:pt>
    <dgm:pt modelId="{70F89FCB-7199-4B41-B794-5321D91053C2}" type="parTrans" cxnId="{5BAD2A19-75B2-4B89-9203-4106133B7F11}">
      <dgm:prSet/>
      <dgm:spPr>
        <a:solidFill>
          <a:schemeClr val="accent3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endParaRPr lang="hr-HR"/>
        </a:p>
      </dgm:t>
    </dgm:pt>
    <dgm:pt modelId="{5DB25C22-ABB6-493E-8BB3-8476DCDDB84B}" type="sibTrans" cxnId="{5BAD2A19-75B2-4B89-9203-4106133B7F11}">
      <dgm:prSet/>
      <dgm:spPr/>
      <dgm:t>
        <a:bodyPr/>
        <a:lstStyle/>
        <a:p>
          <a:endParaRPr lang="hr-HR"/>
        </a:p>
      </dgm:t>
    </dgm:pt>
    <dgm:pt modelId="{1B9FC8B4-81B0-443C-B3BF-C63B9A25D86C}" type="pres">
      <dgm:prSet presAssocID="{2F7BAFF6-030B-46C8-A821-1F468983431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7707237E-53E8-4784-9AF7-2DC7829FAFC5}" type="pres">
      <dgm:prSet presAssocID="{64FC5283-AA44-4460-B6B7-7FE4B5D4666B}" presName="centerShape" presStyleLbl="node0" presStyleIdx="0" presStyleCnt="1" custScaleX="128585" custScaleY="64276" custLinFactNeighborX="-3487" custLinFactNeighborY="-742"/>
      <dgm:spPr/>
      <dgm:t>
        <a:bodyPr/>
        <a:lstStyle/>
        <a:p>
          <a:endParaRPr lang="hr-HR"/>
        </a:p>
      </dgm:t>
    </dgm:pt>
    <dgm:pt modelId="{B23827D1-14C1-4054-BC73-E17E30E10D89}" type="pres">
      <dgm:prSet presAssocID="{70F89FCB-7199-4B41-B794-5321D91053C2}" presName="parTrans" presStyleLbl="bgSibTrans2D1" presStyleIdx="0" presStyleCnt="5" custLinFactNeighborX="9102" custLinFactNeighborY="11210"/>
      <dgm:spPr/>
      <dgm:t>
        <a:bodyPr/>
        <a:lstStyle/>
        <a:p>
          <a:endParaRPr lang="hr-HR"/>
        </a:p>
      </dgm:t>
    </dgm:pt>
    <dgm:pt modelId="{01E2B734-A35A-428F-B2EE-23191A5ABDFF}" type="pres">
      <dgm:prSet presAssocID="{EEE2E006-CA38-4D1E-9AA7-831535A545F1}" presName="node" presStyleLbl="node1" presStyleIdx="0" presStyleCnt="5" custScaleX="120315" custScaleY="148819" custRadScaleRad="105506" custRadScaleInc="634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4D51CD0-94A0-4A1B-9307-C340283ED1A8}" type="pres">
      <dgm:prSet presAssocID="{09B54070-5C16-4410-A95B-202BCEA115F6}" presName="parTrans" presStyleLbl="bgSibTrans2D1" presStyleIdx="1" presStyleCnt="5" custLinFactNeighborX="-9480" custLinFactNeighborY="-1835"/>
      <dgm:spPr/>
      <dgm:t>
        <a:bodyPr/>
        <a:lstStyle/>
        <a:p>
          <a:endParaRPr lang="hr-HR"/>
        </a:p>
      </dgm:t>
    </dgm:pt>
    <dgm:pt modelId="{22DD6A34-A5A5-4A13-B154-61791F3FA7E1}" type="pres">
      <dgm:prSet presAssocID="{1F2FDCF7-552B-438F-8FEC-C9406DB3984F}" presName="node" presStyleLbl="node1" presStyleIdx="1" presStyleCnt="5" custScaleX="127700" custScaleY="132991" custRadScaleRad="96932" custRadScaleInc="37310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9A644A8-C770-4536-A347-259F6AFF12C2}" type="pres">
      <dgm:prSet presAssocID="{3BC520B4-DA66-4BB7-A82A-170D4F35F553}" presName="parTrans" presStyleLbl="bgSibTrans2D1" presStyleIdx="2" presStyleCnt="5" custLinFactNeighborX="1485" custLinFactNeighborY="-2026"/>
      <dgm:spPr/>
      <dgm:t>
        <a:bodyPr/>
        <a:lstStyle/>
        <a:p>
          <a:endParaRPr lang="hr-HR"/>
        </a:p>
      </dgm:t>
    </dgm:pt>
    <dgm:pt modelId="{1872EEBA-9A88-4B66-B7E9-3BF115EFE282}" type="pres">
      <dgm:prSet presAssocID="{AEC7BA51-F170-4EFF-89DF-AB66B144403B}" presName="node" presStyleLbl="node1" presStyleIdx="2" presStyleCnt="5" custScaleX="108504" custScaleY="105997" custRadScaleRad="127036" custRadScaleInc="12936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1C4FBFF-173F-4CFB-8D34-E89ED030454B}" type="pres">
      <dgm:prSet presAssocID="{E8ECC610-067B-4B84-979E-F94A55735C0C}" presName="parTrans" presStyleLbl="bgSibTrans2D1" presStyleIdx="3" presStyleCnt="5"/>
      <dgm:spPr/>
      <dgm:t>
        <a:bodyPr/>
        <a:lstStyle/>
        <a:p>
          <a:endParaRPr lang="hr-HR"/>
        </a:p>
      </dgm:t>
    </dgm:pt>
    <dgm:pt modelId="{EB6807CC-EE7D-4974-9393-51ADEBC97B5A}" type="pres">
      <dgm:prSet presAssocID="{65345409-70E9-4C11-B6BB-4B774B735EDC}" presName="node" presStyleLbl="node1" presStyleIdx="3" presStyleCnt="5" custScaleX="124327" custScaleY="119189" custRadScaleRad="129070" custRadScaleInc="-25916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316D566-B8DF-4F91-A023-8EE777FCD903}" type="pres">
      <dgm:prSet presAssocID="{5B0E43DB-80DB-4946-8A6E-6862A448F3BD}" presName="parTrans" presStyleLbl="bgSibTrans2D1" presStyleIdx="4" presStyleCnt="5"/>
      <dgm:spPr/>
      <dgm:t>
        <a:bodyPr/>
        <a:lstStyle/>
        <a:p>
          <a:endParaRPr lang="hr-HR"/>
        </a:p>
      </dgm:t>
    </dgm:pt>
    <dgm:pt modelId="{E97FE7D3-C524-410D-B32F-620116A47490}" type="pres">
      <dgm:prSet presAssocID="{A700EA77-8A74-453D-9D6F-926170E17FE2}" presName="node" presStyleLbl="node1" presStyleIdx="4" presStyleCnt="5" custRadScaleRad="91960" custRadScaleInc="-2481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DCD1B9-35CB-41E1-8C48-E2BE4794C3A3}" srcId="{64FC5283-AA44-4460-B6B7-7FE4B5D4666B}" destId="{AEC7BA51-F170-4EFF-89DF-AB66B144403B}" srcOrd="2" destOrd="0" parTransId="{3BC520B4-DA66-4BB7-A82A-170D4F35F553}" sibTransId="{48248700-79D5-420F-9117-7DEEC21E8B57}"/>
    <dgm:cxn modelId="{F99E6FD4-C796-4847-B2BD-1EA4ED2B4C5D}" type="presOf" srcId="{70F89FCB-7199-4B41-B794-5321D91053C2}" destId="{B23827D1-14C1-4054-BC73-E17E30E10D89}" srcOrd="0" destOrd="0" presId="urn:microsoft.com/office/officeart/2005/8/layout/radial4"/>
    <dgm:cxn modelId="{6478A4B8-DB9F-41B3-880C-91BF4F1BA136}" srcId="{64FC5283-AA44-4460-B6B7-7FE4B5D4666B}" destId="{1F2FDCF7-552B-438F-8FEC-C9406DB3984F}" srcOrd="1" destOrd="0" parTransId="{09B54070-5C16-4410-A95B-202BCEA115F6}" sibTransId="{F557DD19-D2F1-4D28-95D0-F199393C7E3C}"/>
    <dgm:cxn modelId="{A5F93231-5565-479D-9E62-38B0D8170349}" srcId="{2F7BAFF6-030B-46C8-A821-1F4689834316}" destId="{64FC5283-AA44-4460-B6B7-7FE4B5D4666B}" srcOrd="0" destOrd="0" parTransId="{ED4B0D90-1326-4634-834F-3AD205CC466B}" sibTransId="{1B5BD7FB-3909-427E-B92C-F9B930F07E5A}"/>
    <dgm:cxn modelId="{09229DB2-8ADE-4C27-9290-6A82C2531ADE}" type="presOf" srcId="{5B0E43DB-80DB-4946-8A6E-6862A448F3BD}" destId="{9316D566-B8DF-4F91-A023-8EE777FCD903}" srcOrd="0" destOrd="0" presId="urn:microsoft.com/office/officeart/2005/8/layout/radial4"/>
    <dgm:cxn modelId="{3989FC53-C7DE-414D-A3E7-BD99EEBDCE5B}" type="presOf" srcId="{AEC7BA51-F170-4EFF-89DF-AB66B144403B}" destId="{1872EEBA-9A88-4B66-B7E9-3BF115EFE282}" srcOrd="0" destOrd="0" presId="urn:microsoft.com/office/officeart/2005/8/layout/radial4"/>
    <dgm:cxn modelId="{54CEFF75-BF6A-458E-8232-4ADE15074AD9}" type="presOf" srcId="{EEE2E006-CA38-4D1E-9AA7-831535A545F1}" destId="{01E2B734-A35A-428F-B2EE-23191A5ABDFF}" srcOrd="0" destOrd="0" presId="urn:microsoft.com/office/officeart/2005/8/layout/radial4"/>
    <dgm:cxn modelId="{F62E9146-77C6-4B2E-8D3D-7B0ECD785AA7}" type="presOf" srcId="{E8ECC610-067B-4B84-979E-F94A55735C0C}" destId="{D1C4FBFF-173F-4CFB-8D34-E89ED030454B}" srcOrd="0" destOrd="0" presId="urn:microsoft.com/office/officeart/2005/8/layout/radial4"/>
    <dgm:cxn modelId="{E1FF05A7-45A1-40D8-BC24-A463181DC795}" srcId="{64FC5283-AA44-4460-B6B7-7FE4B5D4666B}" destId="{65345409-70E9-4C11-B6BB-4B774B735EDC}" srcOrd="3" destOrd="0" parTransId="{E8ECC610-067B-4B84-979E-F94A55735C0C}" sibTransId="{0F73F663-290F-479E-89E0-814D227E18E0}"/>
    <dgm:cxn modelId="{78234B5B-A698-4A43-A9AA-C65B21A54985}" type="presOf" srcId="{2F7BAFF6-030B-46C8-A821-1F4689834316}" destId="{1B9FC8B4-81B0-443C-B3BF-C63B9A25D86C}" srcOrd="0" destOrd="0" presId="urn:microsoft.com/office/officeart/2005/8/layout/radial4"/>
    <dgm:cxn modelId="{FC705D90-8687-422F-9D18-D213EDFFD78E}" type="presOf" srcId="{1F2FDCF7-552B-438F-8FEC-C9406DB3984F}" destId="{22DD6A34-A5A5-4A13-B154-61791F3FA7E1}" srcOrd="0" destOrd="0" presId="urn:microsoft.com/office/officeart/2005/8/layout/radial4"/>
    <dgm:cxn modelId="{C8DFDA33-768B-4D31-B04D-A8F14931133A}" type="presOf" srcId="{A700EA77-8A74-453D-9D6F-926170E17FE2}" destId="{E97FE7D3-C524-410D-B32F-620116A47490}" srcOrd="0" destOrd="0" presId="urn:microsoft.com/office/officeart/2005/8/layout/radial4"/>
    <dgm:cxn modelId="{F53103F9-3A92-4524-B064-7CEDB5B07618}" srcId="{64FC5283-AA44-4460-B6B7-7FE4B5D4666B}" destId="{A700EA77-8A74-453D-9D6F-926170E17FE2}" srcOrd="4" destOrd="0" parTransId="{5B0E43DB-80DB-4946-8A6E-6862A448F3BD}" sibTransId="{5E0DE17C-9800-480B-BBCE-983F2C3443AE}"/>
    <dgm:cxn modelId="{4D8B1934-6DD9-4FD5-9A64-1BD97C46201E}" type="presOf" srcId="{65345409-70E9-4C11-B6BB-4B774B735EDC}" destId="{EB6807CC-EE7D-4974-9393-51ADEBC97B5A}" srcOrd="0" destOrd="0" presId="urn:microsoft.com/office/officeart/2005/8/layout/radial4"/>
    <dgm:cxn modelId="{43C22A04-D937-4EF4-95FD-2A198A5F993F}" type="presOf" srcId="{3BC520B4-DA66-4BB7-A82A-170D4F35F553}" destId="{A9A644A8-C770-4536-A347-259F6AFF12C2}" srcOrd="0" destOrd="0" presId="urn:microsoft.com/office/officeart/2005/8/layout/radial4"/>
    <dgm:cxn modelId="{5BAD2A19-75B2-4B89-9203-4106133B7F11}" srcId="{64FC5283-AA44-4460-B6B7-7FE4B5D4666B}" destId="{EEE2E006-CA38-4D1E-9AA7-831535A545F1}" srcOrd="0" destOrd="0" parTransId="{70F89FCB-7199-4B41-B794-5321D91053C2}" sibTransId="{5DB25C22-ABB6-493E-8BB3-8476DCDDB84B}"/>
    <dgm:cxn modelId="{50F174CA-BC86-4269-9DC8-47B91173F4F0}" type="presOf" srcId="{09B54070-5C16-4410-A95B-202BCEA115F6}" destId="{64D51CD0-94A0-4A1B-9307-C340283ED1A8}" srcOrd="0" destOrd="0" presId="urn:microsoft.com/office/officeart/2005/8/layout/radial4"/>
    <dgm:cxn modelId="{93F4ABC4-A67E-4575-A4FF-D7D95A836028}" type="presOf" srcId="{64FC5283-AA44-4460-B6B7-7FE4B5D4666B}" destId="{7707237E-53E8-4784-9AF7-2DC7829FAFC5}" srcOrd="0" destOrd="0" presId="urn:microsoft.com/office/officeart/2005/8/layout/radial4"/>
    <dgm:cxn modelId="{BEF033C1-2415-4138-9CBB-F4071B0BF543}" type="presParOf" srcId="{1B9FC8B4-81B0-443C-B3BF-C63B9A25D86C}" destId="{7707237E-53E8-4784-9AF7-2DC7829FAFC5}" srcOrd="0" destOrd="0" presId="urn:microsoft.com/office/officeart/2005/8/layout/radial4"/>
    <dgm:cxn modelId="{CA27C2A1-BE8D-42A5-940E-5FB45D842D41}" type="presParOf" srcId="{1B9FC8B4-81B0-443C-B3BF-C63B9A25D86C}" destId="{B23827D1-14C1-4054-BC73-E17E30E10D89}" srcOrd="1" destOrd="0" presId="urn:microsoft.com/office/officeart/2005/8/layout/radial4"/>
    <dgm:cxn modelId="{45138AB8-CC6C-4DED-AE27-3CEBAEEA8ED3}" type="presParOf" srcId="{1B9FC8B4-81B0-443C-B3BF-C63B9A25D86C}" destId="{01E2B734-A35A-428F-B2EE-23191A5ABDFF}" srcOrd="2" destOrd="0" presId="urn:microsoft.com/office/officeart/2005/8/layout/radial4"/>
    <dgm:cxn modelId="{903EAD89-6818-45B7-9C60-FEB07E5E4197}" type="presParOf" srcId="{1B9FC8B4-81B0-443C-B3BF-C63B9A25D86C}" destId="{64D51CD0-94A0-4A1B-9307-C340283ED1A8}" srcOrd="3" destOrd="0" presId="urn:microsoft.com/office/officeart/2005/8/layout/radial4"/>
    <dgm:cxn modelId="{9D611896-353A-432B-817E-E23C45FA1D9D}" type="presParOf" srcId="{1B9FC8B4-81B0-443C-B3BF-C63B9A25D86C}" destId="{22DD6A34-A5A5-4A13-B154-61791F3FA7E1}" srcOrd="4" destOrd="0" presId="urn:microsoft.com/office/officeart/2005/8/layout/radial4"/>
    <dgm:cxn modelId="{F104B6C3-9E78-4729-A08A-510A314E1492}" type="presParOf" srcId="{1B9FC8B4-81B0-443C-B3BF-C63B9A25D86C}" destId="{A9A644A8-C770-4536-A347-259F6AFF12C2}" srcOrd="5" destOrd="0" presId="urn:microsoft.com/office/officeart/2005/8/layout/radial4"/>
    <dgm:cxn modelId="{96D71E17-06CF-4CFB-B723-2865CE558730}" type="presParOf" srcId="{1B9FC8B4-81B0-443C-B3BF-C63B9A25D86C}" destId="{1872EEBA-9A88-4B66-B7E9-3BF115EFE282}" srcOrd="6" destOrd="0" presId="urn:microsoft.com/office/officeart/2005/8/layout/radial4"/>
    <dgm:cxn modelId="{27B0A308-5B28-47E7-AE95-2906C5B1470F}" type="presParOf" srcId="{1B9FC8B4-81B0-443C-B3BF-C63B9A25D86C}" destId="{D1C4FBFF-173F-4CFB-8D34-E89ED030454B}" srcOrd="7" destOrd="0" presId="urn:microsoft.com/office/officeart/2005/8/layout/radial4"/>
    <dgm:cxn modelId="{307F535A-6882-49D3-8E3D-DE9FE891599C}" type="presParOf" srcId="{1B9FC8B4-81B0-443C-B3BF-C63B9A25D86C}" destId="{EB6807CC-EE7D-4974-9393-51ADEBC97B5A}" srcOrd="8" destOrd="0" presId="urn:microsoft.com/office/officeart/2005/8/layout/radial4"/>
    <dgm:cxn modelId="{19D31839-C0E8-4BB6-A160-A047728BE36E}" type="presParOf" srcId="{1B9FC8B4-81B0-443C-B3BF-C63B9A25D86C}" destId="{9316D566-B8DF-4F91-A023-8EE777FCD903}" srcOrd="9" destOrd="0" presId="urn:microsoft.com/office/officeart/2005/8/layout/radial4"/>
    <dgm:cxn modelId="{28FE7E26-B3ED-40C4-B659-7B7D7D6F0EBE}" type="presParOf" srcId="{1B9FC8B4-81B0-443C-B3BF-C63B9A25D86C}" destId="{E97FE7D3-C524-410D-B32F-620116A47490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73019-6716-4199-A54D-383269BBB8FC}">
      <dsp:nvSpPr>
        <dsp:cNvPr id="0" name=""/>
        <dsp:cNvSpPr/>
      </dsp:nvSpPr>
      <dsp:spPr>
        <a:xfrm>
          <a:off x="9880" y="0"/>
          <a:ext cx="8775095" cy="700852"/>
        </a:xfrm>
        <a:prstGeom prst="rect">
          <a:avLst/>
        </a:prstGeom>
        <a:solidFill>
          <a:schemeClr val="accent2">
            <a:lumMod val="60000"/>
            <a:lumOff val="40000"/>
            <a:alpha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 smtClean="0"/>
            <a:t>ŠKOLSKI KURIKULUM</a:t>
          </a:r>
          <a:endParaRPr lang="hr-HR" sz="3600" kern="1200" dirty="0"/>
        </a:p>
      </dsp:txBody>
      <dsp:txXfrm>
        <a:off x="9880" y="0"/>
        <a:ext cx="8775095" cy="7008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07237E-53E8-4784-9AF7-2DC7829FAFC5}">
      <dsp:nvSpPr>
        <dsp:cNvPr id="0" name=""/>
        <dsp:cNvSpPr/>
      </dsp:nvSpPr>
      <dsp:spPr>
        <a:xfrm>
          <a:off x="2754529" y="2977792"/>
          <a:ext cx="2579473" cy="1289405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0" u="none" kern="1200" dirty="0" smtClean="0">
              <a:solidFill>
                <a:schemeClr val="tx1"/>
              </a:solidFill>
            </a:rPr>
            <a:t>neće biti provođen kao poseban predmet</a:t>
          </a:r>
          <a:endParaRPr lang="hr-HR" sz="2000" b="0" u="none" kern="1200" dirty="0">
            <a:solidFill>
              <a:schemeClr val="tx1"/>
            </a:solidFill>
          </a:endParaRPr>
        </a:p>
      </dsp:txBody>
      <dsp:txXfrm>
        <a:off x="3132284" y="3166621"/>
        <a:ext cx="1823963" cy="911747"/>
      </dsp:txXfrm>
    </dsp:sp>
    <dsp:sp modelId="{B23827D1-14C1-4054-BC73-E17E30E10D89}">
      <dsp:nvSpPr>
        <dsp:cNvPr id="0" name=""/>
        <dsp:cNvSpPr/>
      </dsp:nvSpPr>
      <dsp:spPr>
        <a:xfrm rot="10894944">
          <a:off x="1284696" y="3341687"/>
          <a:ext cx="1522075" cy="571722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2B734-A35A-428F-B2EE-23191A5ABDFF}">
      <dsp:nvSpPr>
        <dsp:cNvPr id="0" name=""/>
        <dsp:cNvSpPr/>
      </dsp:nvSpPr>
      <dsp:spPr>
        <a:xfrm>
          <a:off x="0" y="2407999"/>
          <a:ext cx="2292894" cy="226888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</a:sp3d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razrednici će sami rasporediti kad će koju temu obraditi.</a:t>
          </a:r>
          <a:endParaRPr lang="hr-HR" sz="2200" kern="1200" dirty="0"/>
        </a:p>
      </dsp:txBody>
      <dsp:txXfrm>
        <a:off x="66453" y="2474452"/>
        <a:ext cx="2159988" cy="2135980"/>
      </dsp:txXfrm>
    </dsp:sp>
    <dsp:sp modelId="{64D51CD0-94A0-4A1B-9307-C340283ED1A8}">
      <dsp:nvSpPr>
        <dsp:cNvPr id="0" name=""/>
        <dsp:cNvSpPr/>
      </dsp:nvSpPr>
      <dsp:spPr>
        <a:xfrm rot="10992">
          <a:off x="5273273" y="3333226"/>
          <a:ext cx="1658489" cy="571722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DD6A34-A5A5-4A13-B154-61791F3FA7E1}">
      <dsp:nvSpPr>
        <dsp:cNvPr id="0" name=""/>
        <dsp:cNvSpPr/>
      </dsp:nvSpPr>
      <dsp:spPr>
        <a:xfrm>
          <a:off x="5872166" y="2618443"/>
          <a:ext cx="2433633" cy="20275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</a:sp3d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b="1" kern="1200" dirty="0" smtClean="0"/>
            <a:t>druge školske aktivnosti</a:t>
          </a:r>
          <a:r>
            <a:rPr lang="hr-HR" sz="2200" kern="1200" dirty="0" smtClean="0"/>
            <a:t> -zdravstvena i socijalna zaštita, ŠPPO, prevenciju nasilja</a:t>
          </a:r>
          <a:endParaRPr lang="hr-HR" sz="2200" kern="1200" dirty="0"/>
        </a:p>
      </dsp:txBody>
      <dsp:txXfrm>
        <a:off x="5931552" y="2677829"/>
        <a:ext cx="2314861" cy="1908801"/>
      </dsp:txXfrm>
    </dsp:sp>
    <dsp:sp modelId="{A9A644A8-C770-4536-A347-259F6AFF12C2}">
      <dsp:nvSpPr>
        <dsp:cNvPr id="0" name=""/>
        <dsp:cNvSpPr/>
      </dsp:nvSpPr>
      <dsp:spPr>
        <a:xfrm rot="19148098">
          <a:off x="4510167" y="1727390"/>
          <a:ext cx="2846055" cy="571722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72EEBA-9A88-4B66-B7E9-3BF115EFE282}">
      <dsp:nvSpPr>
        <dsp:cNvPr id="0" name=""/>
        <dsp:cNvSpPr/>
      </dsp:nvSpPr>
      <dsp:spPr>
        <a:xfrm>
          <a:off x="5933196" y="285765"/>
          <a:ext cx="2067807" cy="16160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</a:sp3d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 smtClean="0"/>
            <a:t>školske projekte, INA</a:t>
          </a:r>
          <a:r>
            <a:rPr lang="hr-HR" sz="2400" kern="1200" dirty="0" smtClean="0"/>
            <a:t> </a:t>
          </a:r>
          <a:endParaRPr lang="hr-HR" sz="2400" kern="1200" dirty="0"/>
        </a:p>
      </dsp:txBody>
      <dsp:txXfrm>
        <a:off x="5980528" y="333097"/>
        <a:ext cx="1973143" cy="1521360"/>
      </dsp:txXfrm>
    </dsp:sp>
    <dsp:sp modelId="{D1C4FBFF-173F-4CFB-8D34-E89ED030454B}">
      <dsp:nvSpPr>
        <dsp:cNvPr id="0" name=""/>
        <dsp:cNvSpPr/>
      </dsp:nvSpPr>
      <dsp:spPr>
        <a:xfrm rot="13400717">
          <a:off x="1051393" y="1756429"/>
          <a:ext cx="2637305" cy="571722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6807CC-EE7D-4974-9393-51ADEBC97B5A}">
      <dsp:nvSpPr>
        <dsp:cNvPr id="0" name=""/>
        <dsp:cNvSpPr/>
      </dsp:nvSpPr>
      <dsp:spPr>
        <a:xfrm>
          <a:off x="226405" y="228601"/>
          <a:ext cx="2369353" cy="181714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</a:sp3d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solidFill>
                <a:schemeClr val="tx1"/>
              </a:solidFill>
            </a:rPr>
            <a:t>integriran u </a:t>
          </a:r>
          <a:r>
            <a:rPr lang="hr-HR" sz="2000" b="1" kern="1200" dirty="0" smtClean="0">
              <a:solidFill>
                <a:schemeClr val="tx1"/>
              </a:solidFill>
            </a:rPr>
            <a:t>nastavne programe</a:t>
          </a:r>
          <a:r>
            <a:rPr lang="hr-HR" sz="2000" kern="1200" dirty="0" smtClean="0">
              <a:solidFill>
                <a:schemeClr val="tx1"/>
              </a:solidFill>
            </a:rPr>
            <a:t> predmeta: </a:t>
          </a:r>
          <a:r>
            <a:rPr lang="hr-HR" sz="2000" kern="1200" dirty="0" err="1" smtClean="0">
              <a:solidFill>
                <a:schemeClr val="tx1"/>
              </a:solidFill>
            </a:rPr>
            <a:t>PiD</a:t>
          </a:r>
          <a:r>
            <a:rPr lang="hr-HR" sz="2000" kern="1200" dirty="0" smtClean="0">
              <a:solidFill>
                <a:schemeClr val="tx1"/>
              </a:solidFill>
            </a:rPr>
            <a:t>, priroda, biologija, TZK, </a:t>
          </a:r>
          <a:endParaRPr lang="hr-HR" sz="2000" kern="1200" dirty="0">
            <a:solidFill>
              <a:schemeClr val="tx1"/>
            </a:solidFill>
          </a:endParaRPr>
        </a:p>
      </dsp:txBody>
      <dsp:txXfrm>
        <a:off x="279627" y="281823"/>
        <a:ext cx="2262909" cy="1710704"/>
      </dsp:txXfrm>
    </dsp:sp>
    <dsp:sp modelId="{9316D566-B8DF-4F91-A023-8EE777FCD903}">
      <dsp:nvSpPr>
        <dsp:cNvPr id="0" name=""/>
        <dsp:cNvSpPr/>
      </dsp:nvSpPr>
      <dsp:spPr>
        <a:xfrm rot="16505605">
          <a:off x="3238094" y="1626626"/>
          <a:ext cx="1917176" cy="571722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7FE7D3-C524-410D-B32F-620116A47490}">
      <dsp:nvSpPr>
        <dsp:cNvPr id="0" name=""/>
        <dsp:cNvSpPr/>
      </dsp:nvSpPr>
      <dsp:spPr>
        <a:xfrm>
          <a:off x="3328914" y="195387"/>
          <a:ext cx="1905743" cy="152459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</a:sp3d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 smtClean="0"/>
            <a:t>sate razrednika</a:t>
          </a:r>
          <a:r>
            <a:rPr lang="hr-HR" sz="2400" kern="1200" dirty="0" smtClean="0"/>
            <a:t>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- 12 sati</a:t>
          </a:r>
          <a:endParaRPr lang="hr-HR" sz="2400" kern="1200" dirty="0"/>
        </a:p>
      </dsp:txBody>
      <dsp:txXfrm>
        <a:off x="3373568" y="240041"/>
        <a:ext cx="1816435" cy="1435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3520A0-91BA-403A-9F83-A25E192FD01E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D2E2D-5ED9-423C-874C-1207A57B8A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0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39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A7AC2-E1DC-4369-BCE5-2A82986692A3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9355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3067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2162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7032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23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0814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A7AC2-E1DC-4369-BCE5-2A82986692A3}" type="slidenum">
              <a:rPr lang="hr-HR" smtClean="0"/>
              <a:pPr/>
              <a:t>31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069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31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33CBC-5E54-4F36-BAE7-764D4023222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lvl="0" indent="-342900"/>
            <a:r>
              <a:rPr lang="hr-HR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OŠ STJEPANA RADIĆA BIBINJE</a:t>
            </a:r>
          </a:p>
          <a:p>
            <a:pPr marL="342900" lvl="0" indent="-342900"/>
            <a:r>
              <a:rPr lang="hr-HR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Školska godina </a:t>
            </a:r>
            <a:r>
              <a:rPr lang="hr-HR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2016. </a:t>
            </a:r>
            <a:r>
              <a:rPr lang="hr-HR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/ </a:t>
            </a:r>
            <a:r>
              <a:rPr lang="hr-HR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2017.</a:t>
            </a:r>
            <a:endParaRPr lang="hr-HR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endParaRPr lang="en-US" dirty="0"/>
          </a:p>
        </p:txBody>
      </p:sp>
      <p:sp>
        <p:nvSpPr>
          <p:cNvPr id="4" name="Pravokutnik 3"/>
          <p:cNvSpPr/>
          <p:nvPr/>
        </p:nvSpPr>
        <p:spPr>
          <a:xfrm>
            <a:off x="1462431" y="2286000"/>
            <a:ext cx="62191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ŠKOLSKI KURIKULUM</a:t>
            </a:r>
            <a:endParaRPr lang="hr-HR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644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bg2">
                    <a:lumMod val="25000"/>
                  </a:schemeClr>
                </a:solidFill>
              </a:rPr>
              <a:t>Građanski odgoj se realizira kroz ove dimenzije:</a:t>
            </a:r>
            <a:endParaRPr lang="hr-H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tx2">
                    <a:lumMod val="50000"/>
                  </a:schemeClr>
                </a:solidFill>
              </a:rPr>
              <a:t>Ljudsko-pravna dimenzija</a:t>
            </a:r>
          </a:p>
          <a:p>
            <a:r>
              <a:rPr lang="hr-HR" sz="3200" dirty="0" smtClean="0">
                <a:solidFill>
                  <a:schemeClr val="tx2">
                    <a:lumMod val="50000"/>
                  </a:schemeClr>
                </a:solidFill>
              </a:rPr>
              <a:t>Društvena dimenzija</a:t>
            </a:r>
          </a:p>
          <a:p>
            <a:r>
              <a:rPr lang="hr-HR" sz="3200" dirty="0" smtClean="0">
                <a:solidFill>
                  <a:schemeClr val="tx2">
                    <a:lumMod val="50000"/>
                  </a:schemeClr>
                </a:solidFill>
              </a:rPr>
              <a:t>Politička dimenzija</a:t>
            </a:r>
          </a:p>
          <a:p>
            <a:r>
              <a:rPr lang="hr-HR" sz="3200" dirty="0" smtClean="0">
                <a:solidFill>
                  <a:schemeClr val="tx2">
                    <a:lumMod val="50000"/>
                  </a:schemeClr>
                </a:solidFill>
              </a:rPr>
              <a:t>Međukulturna dimenzija</a:t>
            </a:r>
            <a:endParaRPr lang="hr-HR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tx2">
                    <a:lumMod val="50000"/>
                  </a:schemeClr>
                </a:solidFill>
              </a:rPr>
              <a:t>Ekološka dimenzija</a:t>
            </a:r>
          </a:p>
          <a:p>
            <a:r>
              <a:rPr lang="hr-HR" sz="3200" dirty="0" smtClean="0">
                <a:solidFill>
                  <a:schemeClr val="tx2">
                    <a:lumMod val="50000"/>
                  </a:schemeClr>
                </a:solidFill>
              </a:rPr>
              <a:t>Gospodarska dimenzija</a:t>
            </a:r>
          </a:p>
          <a:p>
            <a:r>
              <a:rPr lang="hr-HR" sz="3200" dirty="0" err="1" smtClean="0">
                <a:solidFill>
                  <a:schemeClr val="tx2">
                    <a:lumMod val="50000"/>
                  </a:schemeClr>
                </a:solidFill>
              </a:rPr>
              <a:t>Izvanučioničke</a:t>
            </a:r>
            <a:r>
              <a:rPr lang="hr-HR" sz="3200" dirty="0" smtClean="0">
                <a:solidFill>
                  <a:schemeClr val="tx2">
                    <a:lumMod val="50000"/>
                  </a:schemeClr>
                </a:solidFill>
              </a:rPr>
              <a:t> aktivnosti</a:t>
            </a:r>
            <a:endParaRPr lang="hr-HR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756156"/>
              </p:ext>
            </p:extLst>
          </p:nvPr>
        </p:nvGraphicFramePr>
        <p:xfrm>
          <a:off x="285720" y="714356"/>
          <a:ext cx="8248681" cy="5755354"/>
        </p:xfrm>
        <a:graphic>
          <a:graphicData uri="http://schemas.openxmlformats.org/drawingml/2006/table">
            <a:tbl>
              <a:tblPr/>
              <a:tblGrid>
                <a:gridCol w="787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574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Aktivnostprogram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i projekt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VJERONAUK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1. – 8. razreda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NJEMAČKI JEZIK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4. – 8. razreda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ČEŠKI JEZIK 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/ SLOVAČKI JEZIK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INFORMATIKA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– 8. razreda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programa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i projekta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Upoznati Božju ljubav i brigu za ljude, prihvatiti svoje mjesto i poslanje u životu Crkve i župe, upoznati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Bibliju,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naučiti je primjenjivati u životu,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Osposobiti učenike za temeljnu pisanu i usmenu komunikaciju na stranom jeziku.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Njegovati jezik i kulturu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jezika nacionalne manjine u RH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Upoznavanje </a:t>
                      </a:r>
                      <a:r>
                        <a:rPr lang="hr-HR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s osnovnom </a:t>
                      </a: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inform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. pismenosti,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načinima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izrade web stranica, služenjem internetom u svrhu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osposobljav.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za život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68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Upoznavanje katoličke vjere na informativno-spoznajnoj, doživljajnoj i djelatnoj razini.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Usavršavanje usmenog i pismenog izričaja i gramatike, te razvijanje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kreativnosti.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Mogućnost korištenja znanja u životu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Korištenje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jezika i pisma u svakodnevnom govoru. Upoznavanje kulture i običaja češke i slovačke manjine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Pobuditi interes za moderne tehnologije, pratiti novine i koristiti se njima u životu. Biti informatički pismen i osviješten.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Vjeroučiteljice i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učenici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(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402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)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Nastavnice i učenici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Učiteljice, učenici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iz Zadarske županije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Nastavnici i učenici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23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 2 sata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tj.,terenska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izvanuč. nastava-18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grupa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2 sata tjedno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10grupa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– od 4. – 8. r.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Poslijepodne – pet. ili sub.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 sata tj.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-teoretski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praktični dijelovi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programa.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grupa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–po 2 sata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Svibanj - 4.r.- posjet župnoj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crkvi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70 sati godišnje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Cijelu godinu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Tijekom nastavne godine – 2 sata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tj.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4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Prema dogovoru – roditelji i škola ili lokalna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zajednica–cijena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autobusa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MZOŠ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MZOŠ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Obnova računalne tehnike po potrebi – osnivač ili škola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37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vrednov.i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korištenja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rezultata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Provjere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znanja, umne mape, stvaralački radovi, plakati.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Anketni listić za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uč..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PP prezent., lik.i liter. rad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Samovrednovanje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Usmene i pismene provjere, plakati, komunikacija, sudjel.na Božićnom sajnu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Dizajnerske i funkcionalne komponente stranica, </a:t>
                      </a: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samovrednovanje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 i međusobno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vrednovanje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R.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Anušić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M.Jelić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S.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Sikirić 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B.Veselić / V.Bungur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N. Joja / A.B.Brkić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260648"/>
            <a:ext cx="69828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PRILOG 2. – </a:t>
            </a: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DIFERENCIJALNI KURIKULUM </a:t>
            </a: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-  IZBORNA  NASTAVA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194462"/>
              </p:ext>
            </p:extLst>
          </p:nvPr>
        </p:nvGraphicFramePr>
        <p:xfrm>
          <a:off x="251520" y="476672"/>
          <a:ext cx="8278044" cy="575991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313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1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14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33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97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RN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HRVATSKI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/ MATEMATIKA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4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MATEMATIKA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HRVATSKI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ENGLESKI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FIZIKA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01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Uvježbavanje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težeg gradiva, rad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s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djecom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s teškoć.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Svladavanje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osnovnih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elem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matem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 jezika, razvij.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pojmov. apstrakt.mišlj.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logič. </a:t>
                      </a:r>
                      <a:r>
                        <a:rPr lang="hr-HR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zaključ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Svladavanje programa 5.-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8.r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 i pomoć u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učenju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Uvježbav.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i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usavršav. gradiva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–uč. 5.-8.r.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+mn-lt"/>
                        </a:rPr>
                        <a:t>Dopunska objašnjenja radi boljeg usvajanja gradiva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0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Olakšati usvajanje gradiva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primjeren.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zadacima,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metod., nastav.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sredstvima.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Motivirati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učenike i pomoći usvojiti gradivo koje nisu shvatili tijekom redovne nastave ili su izostali s nastave. Primjena individualnog rada, rješavanje zadataka iz radne bilježnice, objašnjenje pravila. Pismeni ispiti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Učitelji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Predmetni učitelj i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učenici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realizacije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1 sat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tj. po razredu -prema potrebi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Koritnik-.-1 sat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Peša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-1 sat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Kandić-35 J.A.S.-17 sati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Kučan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– 1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sat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Lonić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– 1 sat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1 sat tj. po potrebi</a:t>
                      </a:r>
                      <a:endParaRPr lang="en-US" sz="1600" dirty="0"/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35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10 gr. = 350 sati godišnje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Tijekom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šk.godine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šk.god.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Cijelu godinu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35 sati</a:t>
                      </a:r>
                      <a:endParaRPr lang="en-US" sz="1600" dirty="0"/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73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600"/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600"/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600"/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hr-HR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Samovrednovanje</a:t>
                      </a:r>
                      <a:r>
                        <a:rPr kumimoji="0" lang="hr-H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vrednovanje učenika – pozitivna ocjena kao pokazatelj usvojenosti sadržaja.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0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Učitelji </a:t>
                      </a: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RN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Koritnik /   M.Peša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Kandić /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Sikirić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Adžić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Kučan/</a:t>
                      </a:r>
                      <a:r>
                        <a:rPr lang="hr-HR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N.Lonić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A.B.Brkić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59323"/>
            <a:ext cx="40461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600" b="1" i="0" u="none" strike="noStrike" cap="none" normalizeH="0" baseline="0" dirty="0" smtClean="0">
                <a:ln>
                  <a:solidFill>
                    <a:srgbClr val="FFC000"/>
                  </a:solidFill>
                </a:ln>
                <a:solidFill>
                  <a:schemeClr val="accent2"/>
                </a:solidFill>
                <a:effectLst/>
                <a:latin typeface="Arial" pitchFamily="34" charset="0"/>
                <a:ea typeface="Times New Roman" pitchFamily="18" charset="0"/>
              </a:rPr>
              <a:t>PRILOG 3. – DOPUNSKA NASTAVA</a:t>
            </a:r>
            <a:endParaRPr kumimoji="0" lang="hr-HR" sz="1600" b="0" i="0" u="none" strike="noStrike" cap="none" normalizeH="0" baseline="0" dirty="0" smtClean="0">
              <a:ln>
                <a:solidFill>
                  <a:srgbClr val="FFC000"/>
                </a:solidFill>
              </a:ln>
              <a:solidFill>
                <a:schemeClr val="accent2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565073"/>
              </p:ext>
            </p:extLst>
          </p:nvPr>
        </p:nvGraphicFramePr>
        <p:xfrm>
          <a:off x="228600" y="914400"/>
          <a:ext cx="8714083" cy="5810101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963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1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8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9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15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50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4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6795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MATEM.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KEMIJA/ BIOLOG.</a:t>
                      </a:r>
                      <a:endParaRPr lang="hr-HR" sz="15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GEOGRAF.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INFORM.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ENGLESKI</a:t>
                      </a:r>
                      <a:endParaRPr lang="hr-HR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HRVATSKI</a:t>
                      </a:r>
                      <a:endParaRPr lang="hr-HR" sz="15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ROBOTI</a:t>
                      </a:r>
                      <a:endParaRPr lang="hr-HR" sz="15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949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r>
                        <a:rPr lang="hr-HR" sz="15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– 8.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r>
                        <a:rPr lang="hr-HR" sz="15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-8.r.</a:t>
                      </a:r>
                      <a:endParaRPr lang="hr-HR" sz="15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5. – 8.r.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8.r.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7.-8.r.</a:t>
                      </a:r>
                      <a:endParaRPr lang="hr-HR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7. – 8.r.</a:t>
                      </a:r>
                      <a:endParaRPr lang="hr-HR" sz="15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7.r.</a:t>
                      </a:r>
                      <a:endParaRPr lang="hr-HR" sz="15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0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kumimoji="0" lang="hr-HR" sz="15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Intenzivnije razvijanje matematičkih sposobnosti i interesa, te produbljivanje znanja. Istraživačkim radom upoznati, usvojiti i primjenjivati znanja. Priprema učenika za natjecanje. Razvijati ljubav prema mater. jeziku, čistoću govora i pisanja. Osposoblj. uč. za naprednu razinu usmenog i pismenog izraž.. </a:t>
                      </a:r>
                      <a:endParaRPr lang="hr-HR" sz="1500" baseline="0" dirty="0">
                        <a:latin typeface="Times New Roman" pitchFamily="18" charset="0"/>
                        <a:ea typeface="Times New Roman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9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5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Poticati na istraživački i timski oblik rada. Proširivanje i utvrđivanje sadržaja redovne nastave. Stečeno znanje primjenjivati u svakodnevnom životu.  Sudjelovanje na natjecanjima-škol.,opć.,žup,međunar.</a:t>
                      </a: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6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Učenici, nastavnici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RN-10gr.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1.r.-2.pol.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M.K-2gr.- 2s.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Peša-2gr.-2 s.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B - 1 sat tj.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K – 1 sat tj.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 sata tj. 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– uz pojačani rad pred </a:t>
                      </a: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natj- 2 gr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 sat 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tjedno.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 grupa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Linić-1 sat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Kučan- 1 sat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Kandić-35 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J.A.S.-18 sati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1x tj – 1 gr.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3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Tijekom</a:t>
                      </a:r>
                      <a:r>
                        <a:rPr lang="hr-HR" sz="15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god.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35 +35 sti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70 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35 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sati </a:t>
                      </a: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godiš.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Tijekom god.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Tijekom god.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35 sati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3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 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aktivnosti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Roditelji-15 kn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Nabava hamera, </a:t>
                      </a: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grafofolija,</a:t>
                      </a:r>
                      <a:r>
                        <a:rPr lang="hr-HR" sz="15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papir.a,</a:t>
                      </a:r>
                      <a:r>
                        <a:rPr lang="hr-HR" sz="15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krede u boji flomastera, fotokopiranje materijala i testova za vježbu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53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0" lang="hr-HR" sz="15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Samovrednovanje</a:t>
                      </a:r>
                      <a:r>
                        <a:rPr kumimoji="0" lang="hr-HR" sz="15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 učenika i međusobno vrednovanje učenika ali i učitelja (ankete), rezultati učenika s natjecanja.</a:t>
                      </a:r>
                      <a:endParaRPr lang="hr-HR" sz="1500" baseline="0" dirty="0">
                        <a:latin typeface="Times New Roman" pitchFamily="18" charset="0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604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smtClean="0"/>
                        <a:t>Učiteljice</a:t>
                      </a:r>
                      <a:r>
                        <a:rPr lang="hr-HR" sz="1400" b="1" baseline="0" dirty="0" smtClean="0"/>
                        <a:t> </a:t>
                      </a:r>
                      <a:r>
                        <a:rPr lang="hr-HR" sz="1400" b="1" dirty="0" smtClean="0"/>
                        <a:t>RN </a:t>
                      </a:r>
                      <a:r>
                        <a:rPr lang="hr-HR" sz="1400" b="1" dirty="0" smtClean="0">
                          <a:latin typeface="Times New Roman"/>
                          <a:cs typeface="Times New Roman"/>
                        </a:rPr>
                        <a:t>Peša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hr-HR" sz="1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Koritnik</a:t>
                      </a:r>
                      <a:endParaRPr lang="hr-HR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I.K.Stojanov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M.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Mrkić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N.Joja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I.Kučan          N. Lonić, 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Kandić/ Adžić Sikirić/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A.B.Brkić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1562535" y="404664"/>
            <a:ext cx="3246530" cy="369332"/>
          </a:xfrm>
          <a:prstGeom prst="rect">
            <a:avLst/>
          </a:prstGeom>
          <a:solidFill>
            <a:srgbClr val="F1F7A7"/>
          </a:solidFill>
          <a:effectLst/>
        </p:spPr>
        <p:txBody>
          <a:bodyPr wrap="none">
            <a:spAutoFit/>
          </a:bodyPr>
          <a:lstStyle/>
          <a:p>
            <a:pPr algn="ctr"/>
            <a:r>
              <a:rPr lang="hr-HR" b="1" dirty="0" smtClean="0">
                <a:solidFill>
                  <a:schemeClr val="accent2">
                    <a:lumMod val="75000"/>
                  </a:schemeClr>
                </a:solidFill>
              </a:rPr>
              <a:t>PRILOG 4 – DODATNA NASTAVA </a:t>
            </a:r>
            <a:endParaRPr lang="hr-H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208063"/>
              </p:ext>
            </p:extLst>
          </p:nvPr>
        </p:nvGraphicFramePr>
        <p:xfrm>
          <a:off x="179512" y="516968"/>
          <a:ext cx="8735888" cy="5915475"/>
        </p:xfrm>
        <a:graphic>
          <a:graphicData uri="http://schemas.openxmlformats.org/drawingml/2006/table">
            <a:tbl>
              <a:tblPr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972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0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8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53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4808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Progr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i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RAZREDNA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>
                        <a:alpha val="74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PREDMETNA</a:t>
                      </a:r>
                      <a:r>
                        <a:rPr lang="hr-HR" sz="14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 NASTAVA</a:t>
                      </a:r>
                      <a:endParaRPr lang="hr-HR" sz="14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>
                        <a:alpha val="74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02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KREATIVNE RADIONICE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MLADI KNJIŽNIČARI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RONILAČKA</a:t>
                      </a:r>
                      <a:r>
                        <a:rPr lang="hr-HR" sz="14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 GRUPA 6.r.</a:t>
                      </a:r>
                      <a:endParaRPr lang="hr-HR" sz="14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Poticati kreativnost, maštovitost, samostalnost, suradnju, smisao za estetiku, tjelesni i psihomotorni razvoj ličnosti, razvoj govorne komunikacije, emocionalno usmjeravanje.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Poezija na temu More, razvoj čitateljskih navika, razvoj kreativn</a:t>
                      </a:r>
                      <a:r>
                        <a:rPr lang="hr-HR" sz="1400" dirty="0" smtClean="0"/>
                        <a:t>.</a:t>
                      </a:r>
                      <a:endParaRPr lang="en-US" sz="1400" dirty="0"/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Naučiti djecu roniti s bocama i razviti</a:t>
                      </a:r>
                      <a:r>
                        <a:rPr lang="hr-HR" sz="1400" baseline="0" dirty="0" smtClean="0"/>
                        <a:t> ljubav prema ronjenju</a:t>
                      </a:r>
                      <a:endParaRPr lang="en-US" sz="1400" dirty="0"/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aktivn.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Kreativnim radom rasteretiti učenike od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šk.obveza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Stečena znanja i vještine primijeniti u svakodnevnom životu.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Javni nastup,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slušanje, kreat.izraž. </a:t>
                      </a:r>
                      <a:endParaRPr lang="hr-HR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Razvijati ekološku svijest za očuvanje čistoće mora</a:t>
                      </a:r>
                      <a:endParaRPr lang="en-US" sz="1400" dirty="0"/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aktivnost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>
                          <a:latin typeface="Times New Roman"/>
                          <a:ea typeface="Times New Roman"/>
                          <a:cs typeface="Times New Roman"/>
                        </a:rPr>
                        <a:t>Učiteljice, učenici, roditelji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učenici,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knjižničarka, roditelji, učitelji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Učenici, RK</a:t>
                      </a:r>
                      <a:r>
                        <a:rPr lang="hr-HR" sz="1400" baseline="0" dirty="0" smtClean="0"/>
                        <a:t> Bibinje</a:t>
                      </a:r>
                      <a:endParaRPr lang="en-US" sz="1400" dirty="0"/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5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realiz.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Blok sat svaki drugi tjedan, 35 sati godišnje po razredu –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10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grupa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Izložbe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knjiga,susreti s književn., čitanje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hr-HR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Ronjenje i čišćenje morskog dna</a:t>
                      </a:r>
                      <a:endParaRPr lang="en-US" sz="1400" dirty="0"/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9.-Jesen-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sakuplj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lišća i jesenskih plodova, slikanje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.-Božić-izrada čestitki, kićenje jelke i razreda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Pano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1.pol.-izrada  predmeta za Božićni sajam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- Valentinovo-izrada čestitki, pisanje i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čitanje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radova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3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Uskrs - oslikavanje pisanica, uređenje učionica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...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.-Dan škole-priredba, likovni i pism.rad.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6.-skupljanje školjki, izrada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oblikovanje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glinom...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15.10.-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15-11.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Mjesec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hrvatske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knjige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26.10. Dan šk.knjižnica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2.4.-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Dan dječje knjige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trav.-posjet Gradskoj knjižnici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Tijekom godine</a:t>
                      </a:r>
                    </a:p>
                    <a:p>
                      <a:pPr marL="0" indent="0">
                        <a:buNone/>
                      </a:pPr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1.ronioci-2 x god.</a:t>
                      </a:r>
                    </a:p>
                    <a:p>
                      <a:pPr marL="0" indent="0">
                        <a:buNone/>
                      </a:pPr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2.Mjerenje obalnog pojasa-velj.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07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Oko...-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300 kn po razredu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škola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škola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škola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vred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>
                          <a:latin typeface="Times New Roman"/>
                          <a:ea typeface="Times New Roman"/>
                          <a:cs typeface="Times New Roman"/>
                        </a:rPr>
                        <a:t>Samovrednovanje, kritički osvrt roditelja.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Razgovor s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roditelj.,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učenicima, 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Ekološke akcije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9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Nastavnici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Svi 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učitelji razredne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nastave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M.Pavić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J.Žigo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323528" y="112278"/>
            <a:ext cx="49389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6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600" b="1" i="0" u="none" strike="noStrike" cap="none" normalizeH="0" baseline="0" dirty="0" smtClean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PRILOG 5. – IZVANNASTAVNE AKTIVNOSTI                </a:t>
            </a:r>
            <a:endParaRPr kumimoji="0" lang="hr-H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835296"/>
              </p:ext>
            </p:extLst>
          </p:nvPr>
        </p:nvGraphicFramePr>
        <p:xfrm>
          <a:off x="251518" y="692696"/>
          <a:ext cx="8663881" cy="589017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61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56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5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32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05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5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LIKOVNA</a:t>
                      </a:r>
                      <a:r>
                        <a:rPr lang="hr-HR" sz="16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GRUPA</a:t>
                      </a: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KLUB  MLADIH TEHNIČARA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Modelarstvo</a:t>
                      </a: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PROMETNA -5.r.</a:t>
                      </a: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i="0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ATLETIKA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i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ODBOJKA (m)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i="0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NOGOMET</a:t>
                      </a:r>
                      <a:endParaRPr lang="hr-HR" sz="1600" b="1" i="0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aktivnosti,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Stjecanje sposobnosti oblikovanja, razvijati osjećaj za lijepo</a:t>
                      </a: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Uključiti u rad učenike koji imaju afiniteta za izradu predmeta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Usvajanje svih važnih prometnih pravila i propisa, naučiti o </a:t>
                      </a:r>
                      <a:r>
                        <a:rPr lang="hr-HR" sz="160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tehn</a:t>
                      </a: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ispravnosti bicikla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Postizanje</a:t>
                      </a:r>
                      <a:r>
                        <a:rPr lang="hr-HR" sz="16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baseline="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indiv</a:t>
                      </a:r>
                      <a:r>
                        <a:rPr lang="hr-HR" sz="16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maksimuma, podizanje </a:t>
                      </a:r>
                      <a:r>
                        <a:rPr lang="hr-HR" sz="1600" baseline="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psihofiz.sposobnosti</a:t>
                      </a:r>
                      <a:r>
                        <a:rPr lang="hr-HR" sz="16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utjecaj na smanjenje anksioznosti.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Razvijati</a:t>
                      </a:r>
                      <a:r>
                        <a:rPr lang="hr-HR" sz="16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sklonosti i talente </a:t>
                      </a:r>
                      <a:r>
                        <a:rPr lang="hr-HR" sz="1600" baseline="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6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aseline="0" dirty="0" smtClean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Razvoj kreativnosti, urednosti i točnosti u radu.</a:t>
                      </a:r>
                      <a:endParaRPr lang="hr-HR" sz="1600" baseline="0" dirty="0"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Naučiti</a:t>
                      </a:r>
                      <a:r>
                        <a:rPr lang="hr-HR" sz="16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voziti bicikl i biti dobar sudionik u prometu.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Timski rad, fair play, podizanje emoc. krivulje, prihvaćanje poraza i uspjeha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4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Nastavnik, učenici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Nastavnik,učenici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učenici, HAK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</a:t>
                      </a: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 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4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aktivnosti</a:t>
                      </a:r>
                      <a:endParaRPr lang="hr-HR" sz="16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estetsko uređ. škole /izložbe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izrada i modelir. zadanih predmeta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-natjecanje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Učenje</a:t>
                      </a:r>
                      <a:r>
                        <a:rPr lang="hr-HR" sz="16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prometnih propisa i praktični rad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sat</a:t>
                      </a:r>
                      <a:r>
                        <a:rPr lang="hr-HR" sz="16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tj.-atletika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sat tj.- odbojka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sata tj.-nogomet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aktivnosti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sat </a:t>
                      </a:r>
                      <a:r>
                        <a:rPr lang="hr-HR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tj</a:t>
                      </a:r>
                      <a:r>
                        <a:rPr lang="hr-HR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tijekom godine 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2xtj.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1.pol</a:t>
                      </a:r>
                      <a:r>
                        <a:rPr lang="hr-HR" sz="16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-2 gr.po 16 sati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Žup.natjecanje</a:t>
                      </a: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ožujak / travanj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3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 račun škole, 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račun škole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Škola, roditelji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</a:t>
                      </a: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komentari </a:t>
                      </a:r>
                      <a:r>
                        <a:rPr lang="hr-HR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roditelja  i ostalih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Natjecanje, izložbe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Sigurni u prometu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Uspjeh na natjec.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rezultati na natjecanju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M.Čavar Radić</a:t>
                      </a:r>
                      <a:endParaRPr lang="hr-H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N.Joja</a:t>
                      </a:r>
                      <a:endParaRPr lang="hr-HR" sz="16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Nela</a:t>
                      </a:r>
                      <a:r>
                        <a:rPr lang="hr-HR" sz="1600" b="1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b="1" baseline="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Joja</a:t>
                      </a:r>
                      <a:endParaRPr lang="hr-HR" sz="16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M. Vukić / Zebić</a:t>
                      </a:r>
                      <a:endParaRPr lang="hr-HR" sz="16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323528" y="260648"/>
            <a:ext cx="568863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hr-HR" sz="1400" b="1" dirty="0" smtClean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PRILOG 5. – IZVANNASTAVNE AKTIVNOSTI </a:t>
            </a:r>
            <a:endParaRPr lang="hr-H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924146"/>
              </p:ext>
            </p:extLst>
          </p:nvPr>
        </p:nvGraphicFramePr>
        <p:xfrm>
          <a:off x="251517" y="685800"/>
          <a:ext cx="8587682" cy="553097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39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9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0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5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29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RADIONICE NA NJEMAČKOM JEZIKU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LITERARNO RECITATORSKA</a:t>
                      </a: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DRAMSKA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NOVINARSKA               + web časopis</a:t>
                      </a: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hr-H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potaknuti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darovitost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djece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osposobiti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ih</a:t>
                      </a:r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kreativni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život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hr-H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-upoznati djecu s  kazališnim i dramskim pozivom i poticati ih na  nastupe pred publikom</a:t>
                      </a:r>
                    </a:p>
                    <a:p>
                      <a:r>
                        <a:rPr lang="hr-H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-razvijati komunikaciju na njemačkom jeziku, glumiti, recitirati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 Pratiti zbivanja, akcije, osobe – učiti</a:t>
                      </a:r>
                      <a:r>
                        <a:rPr lang="hr-HR" sz="1600" baseline="0" dirty="0" smtClean="0"/>
                        <a:t> novinarski posao i izvještavati javnost</a:t>
                      </a:r>
                      <a:endParaRPr lang="hr-HR" sz="1600" dirty="0"/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stvaranje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mogućnosti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</a:t>
                      </a:r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osobnom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otkrivanju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talenta</a:t>
                      </a:r>
                    </a:p>
                    <a:p>
                      <a:r>
                        <a:rPr lang="hr-H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-sudjelovanje na priredbi –</a:t>
                      </a:r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dramski izričaj na njemačkom jez.</a:t>
                      </a:r>
                      <a:endParaRPr lang="hr-HR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-korisno i svrhovito provođenje slobodnog vremena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pravilan pogled na život, točno izvješćivanje... </a:t>
                      </a:r>
                      <a:endParaRPr lang="hr-HR" sz="1600" dirty="0"/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1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Nastavnik i učenici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200" dirty="0"/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2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realiz.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Po 1.sat tjedno - priredbe i kult. manifest.u školi,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Lidrano 2017., izložbe, 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sudjelovanje u razl. natječajima tijekom god.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 Izrada priloga za školski web</a:t>
                      </a:r>
                      <a:r>
                        <a:rPr lang="hr-HR" sz="1600" baseline="0" dirty="0" smtClean="0"/>
                        <a:t> časopis “</a:t>
                      </a:r>
                      <a:r>
                        <a:rPr lang="hr-HR" sz="1600" baseline="0" dirty="0" err="1" smtClean="0"/>
                        <a:t>Dešpet</a:t>
                      </a:r>
                      <a:r>
                        <a:rPr lang="hr-HR" sz="1600" baseline="0" dirty="0" smtClean="0"/>
                        <a:t>”</a:t>
                      </a:r>
                      <a:endParaRPr lang="hr-HR" sz="1600" dirty="0"/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5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svaki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tjedan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tijekom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šk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hr-H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odine</a:t>
                      </a:r>
                      <a:r>
                        <a:rPr lang="hr-H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 svaka po 35 sati)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aseline="0" dirty="0" smtClean="0"/>
                        <a:t>35 sati godišnje</a:t>
                      </a:r>
                      <a:endParaRPr lang="hr-HR" sz="1600" dirty="0"/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8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škola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 na teret škole</a:t>
                      </a:r>
                      <a:endParaRPr lang="hr-HR" sz="1600" dirty="0"/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1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hr-H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Sudjelovanje na priredbama , LIDRANu, natječajima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korištenje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rezultata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prijedloga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narednoj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šk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godini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 LIDRANO,</a:t>
                      </a:r>
                      <a:r>
                        <a:rPr lang="hr-HR" sz="1600" baseline="0" dirty="0" smtClean="0"/>
                        <a:t> mišljenje korisnika</a:t>
                      </a:r>
                      <a:endParaRPr lang="hr-HR" sz="1600" dirty="0"/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7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Nastavnici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S.Sikirić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J.A.Sikirić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Kandić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M. Pavić</a:t>
                      </a:r>
                      <a:endParaRPr lang="hr-HR" sz="1600" b="1" dirty="0"/>
                    </a:p>
                  </a:txBody>
                  <a:tcPr marL="47777" marR="4777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323528" y="260648"/>
            <a:ext cx="568863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hr-HR" sz="1400" b="1" dirty="0" smtClean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PRILOG 5. – IZVANNASTAVNE AKTIVNOSTI </a:t>
            </a:r>
            <a:endParaRPr lang="hr-H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553777"/>
              </p:ext>
            </p:extLst>
          </p:nvPr>
        </p:nvGraphicFramePr>
        <p:xfrm>
          <a:off x="251518" y="692696"/>
          <a:ext cx="8663882" cy="5881753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9565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47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84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8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34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005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5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LITURGIJSKO</a:t>
                      </a:r>
                      <a:r>
                        <a:rPr lang="hr-HR" sz="15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KREATIVNA</a:t>
                      </a:r>
                      <a:r>
                        <a:rPr lang="hr-HR" sz="15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MISIJSKO KARITATIVNA</a:t>
                      </a:r>
                      <a:endParaRPr lang="hr-HR" sz="15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MLADI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BIOLOZI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Web design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ZBOR/</a:t>
                      </a:r>
                      <a:r>
                        <a:rPr lang="hr-HR" sz="15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baseline="0" dirty="0" smtClean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MALI SVIRAČI</a:t>
                      </a:r>
                      <a:endParaRPr lang="hr-HR" sz="1500" b="1" cap="none" spc="0" dirty="0" smtClean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aktivno</a:t>
                      </a:r>
                      <a:r>
                        <a:rPr lang="hr-HR" sz="15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kern="1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sudj</a:t>
                      </a:r>
                      <a:r>
                        <a:rPr lang="hr-HR" sz="15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u adventskim i korizm. akcija., poticati suživot prema kršć. načelima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senzibil uč. za uočavanje mater. i duhovnih potreba drugih 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-izgradnja kršć. solidarn.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 smtClean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Razvijanje svijesti o urednom okolišu, briga o mediter.bilju, </a:t>
                      </a:r>
                      <a:endParaRPr lang="hr-HR" sz="1500" baseline="0" dirty="0"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 smtClean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Poučiti </a:t>
                      </a:r>
                      <a:r>
                        <a:rPr lang="hr-HR" sz="1500" baseline="0" dirty="0" err="1" smtClean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500" baseline="0" dirty="0" smtClean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. osnovama digit. fotografije, obrade materi. u </a:t>
                      </a:r>
                      <a:r>
                        <a:rPr lang="hr-HR" sz="1500" baseline="0" dirty="0" err="1" smtClean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Photoshopu</a:t>
                      </a:r>
                      <a:endParaRPr lang="hr-HR" sz="1500" baseline="0" dirty="0"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Izabrati talentirane učenike i osnovati sekcije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Poticati</a:t>
                      </a:r>
                      <a:r>
                        <a:rPr lang="hr-HR" sz="15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uč. na bavljenje glazbom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 smtClean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 usvajanje  i življenje vjere kroz zanimljive sadržaje i pristupe</a:t>
                      </a:r>
                      <a:endParaRPr lang="hr-HR" sz="1500" baseline="0" dirty="0"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-skupljanje materijalne pomoći za misije i učenike u potrebi, </a:t>
                      </a:r>
                      <a:endParaRPr lang="hr-HR" sz="1500" baseline="0" dirty="0"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 smtClean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Briga o šk.vrtu te cvijeću u interijeru škole</a:t>
                      </a:r>
                      <a:endParaRPr lang="hr-HR" sz="1500" baseline="0" dirty="0"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 smtClean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Pobuditi interes za moderne tehn. na području fotografije i video prikaza. </a:t>
                      </a:r>
                      <a:endParaRPr lang="hr-HR" sz="1500" baseline="0" dirty="0"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Razvijati talente</a:t>
                      </a:r>
                      <a:r>
                        <a:rPr lang="hr-HR" sz="15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i ljubav prema glazbi, navikavati </a:t>
                      </a:r>
                      <a:r>
                        <a:rPr lang="hr-HR" sz="1500" baseline="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5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na javne nastupe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učenici, roditelji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Učenici, roditelji</a:t>
                      </a:r>
                      <a:r>
                        <a:rPr lang="hr-HR" sz="15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učenici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Učenici, roditelji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Učenici i nastavn.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4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aktivnosti</a:t>
                      </a:r>
                      <a:endParaRPr lang="hr-HR" sz="15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-razl.izvori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znanja, kreativno izraž., pano,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pano, ukrasni i uporab. premeti, donacije,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1.sat tj.-sadnja, polijevanje, održavanje bilja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sat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tj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– 1 </a:t>
                      </a: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grupa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Snimati zbivanja u školi -“Dešpet”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zbor-2 sata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Svirači- 1 sat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aktivnosti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2x35 sati=70 sati</a:t>
                      </a:r>
                    </a:p>
                    <a:p>
                      <a:r>
                        <a:rPr lang="hr-HR" sz="15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hr-HR" sz="15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gr.-vjer.olimp.</a:t>
                      </a:r>
                    </a:p>
                    <a:p>
                      <a:r>
                        <a:rPr lang="hr-HR" sz="15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1.-detekt.za dobro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Tijekom godine</a:t>
                      </a:r>
                    </a:p>
                    <a:p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35 sati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Tijekom godine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hr-HR" sz="15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sati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Tijekom godine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škola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Škola, roditelji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račun </a:t>
                      </a: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škole.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7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Uspjeh</a:t>
                      </a:r>
                      <a:r>
                        <a:rPr lang="hr-HR" sz="15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na natj.,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samovrednovanje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Uređena škola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foto album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nastupi uč.,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M.Jelić</a:t>
                      </a:r>
                      <a:endParaRPr lang="hr-HR" sz="15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R.Anušić</a:t>
                      </a:r>
                      <a:endParaRPr lang="hr-HR" sz="15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I.K.Stojanov</a:t>
                      </a:r>
                      <a:endParaRPr lang="hr-HR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A.B.Brkić</a:t>
                      </a:r>
                      <a:endParaRPr lang="hr-HR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M.Škunca</a:t>
                      </a:r>
                      <a:endParaRPr lang="hr-HR" sz="15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algn="l"/>
            <a:r>
              <a:rPr lang="hr-HR" sz="1800" dirty="0" smtClean="0"/>
              <a:t>PRILOG 5.                            IZVANNASTAVNE AKTIVNOSTI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4588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553485"/>
              </p:ext>
            </p:extLst>
          </p:nvPr>
        </p:nvGraphicFramePr>
        <p:xfrm>
          <a:off x="304800" y="762000"/>
          <a:ext cx="8458200" cy="5396076"/>
        </p:xfrm>
        <a:graphic>
          <a:graphicData uri="http://schemas.openxmlformats.org/drawingml/2006/table">
            <a:tbl>
              <a:tblPr/>
              <a:tblGrid>
                <a:gridCol w="1153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3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9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98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92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Aktivnost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ŠKOLA KOŠARKE  - M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ŠKOLA ODBOJKE - Ž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i="0" dirty="0" smtClean="0">
                          <a:latin typeface="Times New Roman"/>
                          <a:ea typeface="Times New Roman"/>
                          <a:cs typeface="Times New Roman"/>
                        </a:rPr>
                        <a:t>RITMIKA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KARATE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MALA SPORTSKA ŠKOLA „TIGRIĆ”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87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programa 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Dječake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uključiti u bavljenje sportom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Djevojčice potaknuti na bavljenje odbojkom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Njegovati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ljubav prema plesu</a:t>
                      </a:r>
                      <a:endParaRPr lang="hr-HR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Potaknuti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. na bavljenje borilačkim sportom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-za djecu do 8 g. </a:t>
                      </a:r>
                    </a:p>
                    <a:p>
                      <a:r>
                        <a:rPr lang="hr-HR" sz="1600" dirty="0" smtClean="0"/>
                        <a:t>-razvijati motoričke potencijale  i vještine djece</a:t>
                      </a:r>
                      <a:endParaRPr lang="hr-HR" sz="1600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42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Približiti djeci različite sportove, zainteresirati ih za zdrav način života, razvijati fair play i natjecateljski duh.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Nastupati na lokalnim i školskim priredbama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i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natjecanjima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Jačanje samopouzd., razvoj</a:t>
                      </a:r>
                      <a:r>
                        <a:rPr lang="hr-HR" sz="1600" baseline="0" dirty="0" smtClean="0"/>
                        <a:t> muskulature , pravilno držanje, hodanje, reguliranje tjelesne težine...</a:t>
                      </a:r>
                      <a:endParaRPr lang="hr-HR" sz="1600" dirty="0" smtClean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Učenici,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treneri, edukatori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2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realiz.</a:t>
                      </a:r>
                      <a:r>
                        <a:rPr lang="hr-HR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Poslijepodne u školskoj športskoj dvorani  i  drugim prostorima škole prema terminima treninga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4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Tijekom nastavne godine u dogovoru s trenerom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3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troškov.</a:t>
                      </a:r>
                      <a:r>
                        <a:rPr lang="hr-HR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Na trošak roditelja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4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natjecanja, smotre, mitinzi, priredbe, sportski susreti.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4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J.Spahija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T. Šimunić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P. </a:t>
                      </a:r>
                      <a:r>
                        <a:rPr lang="hr-HR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Režan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B.Bičić</a:t>
                      </a:r>
                      <a:endParaRPr lang="hr-HR" sz="1600" b="1" dirty="0"/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245260"/>
            <a:ext cx="799032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600" b="1" i="0" u="none" strike="noStrike" cap="none" normalizeH="0" baseline="0" dirty="0" smtClean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PRILOG </a:t>
            </a:r>
            <a:r>
              <a:rPr lang="hr-HR" sz="1600" b="1" dirty="0" smtClean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5a</a:t>
            </a:r>
            <a:r>
              <a:rPr kumimoji="0" lang="hr-HR" sz="1600" b="1" i="0" u="none" strike="noStrike" cap="none" normalizeH="0" baseline="0" dirty="0" smtClean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. –</a:t>
            </a:r>
            <a:r>
              <a:rPr kumimoji="0" lang="hr-HR" sz="1600" b="1" i="0" u="none" strike="noStrike" cap="none" normalizeH="0" dirty="0" smtClean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IZVANŠKOLSKE AKTIVNOSTI U PROSTORU ŠKOLE</a:t>
            </a:r>
            <a:endParaRPr kumimoji="0" lang="hr-H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061633"/>
              </p:ext>
            </p:extLst>
          </p:nvPr>
        </p:nvGraphicFramePr>
        <p:xfrm>
          <a:off x="381000" y="1012076"/>
          <a:ext cx="8610600" cy="5291183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024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3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2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FAKULTATIVNA NASTAVA 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UNIVERZALNA ŠPORTSKA ŠKOLA</a:t>
                      </a:r>
                      <a:endParaRPr lang="hr-HR" sz="16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NASTAVA KOD KUĆE</a:t>
                      </a:r>
                      <a:endParaRPr lang="hr-HR" sz="16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Uključiti što mlađu djecu u športske aktivnosti, razvijati ljubav prema športu i zdravom načinu života, razvijati i poticati</a:t>
                      </a:r>
                      <a:r>
                        <a:rPr lang="hr-HR" sz="1600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razvoj talenata i sudjelovanje  u timskom i individualnom radu.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Pomoći učeniku da bude u tijeku s nastavom dok nije u mogućnosti ići u školu radi bolesti </a:t>
                      </a: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ili</a:t>
                      </a:r>
                      <a:r>
                        <a:rPr lang="hr-HR" sz="1600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nekog drugog opravdanog razloga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38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 projekta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Aktivno i zdravo provoditi slobodno vrijeme, razvijati osjećaj pripadnosti grupi</a:t>
                      </a:r>
                      <a:r>
                        <a:rPr lang="hr-HR" sz="1600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i timu, pomaganje, razvoj samopouzd., razvijati pozitivni natjecateljski duh.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Osposobljavanje učenika da u okvirima svojih mogućnosti usvaja nastavne sadržaje kod kuće.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učenici </a:t>
                      </a:r>
                      <a:r>
                        <a:rPr lang="hr-HR" sz="1600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razreda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Predmetni nastavnici, razrednica, </a:t>
                      </a: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učenici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realizacije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 2 sata tjedno – 2 grupe  po</a:t>
                      </a:r>
                      <a:r>
                        <a:rPr lang="hr-HR" sz="1600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slobodnom izboru  učenika i roditelja 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Odlazak kući kod učenika i </a:t>
                      </a: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e-učenje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 tijekom nastavne godine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Prema</a:t>
                      </a:r>
                      <a:r>
                        <a:rPr lang="hr-HR" sz="1600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potrebi  tijekom godine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Troškov.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 teret MZOŠ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 teret škole i roditelja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1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vrednov. </a:t>
                      </a:r>
                      <a:r>
                        <a:rPr lang="hr-HR" sz="1600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rezultata 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Mišljenje roditelja i zadovoljstvo učenika – usmena saznanja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Pismeni oblici vrednovanja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učitelj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Vanjski</a:t>
                      </a:r>
                      <a:r>
                        <a:rPr lang="hr-HR" sz="1600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suradnik – Božo Bičić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Razrednik</a:t>
                      </a:r>
                      <a:endParaRPr lang="hr-HR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838200" y="152400"/>
            <a:ext cx="4248472" cy="634082"/>
          </a:xfrm>
          <a:noFill/>
          <a:effectLst/>
          <a:scene3d>
            <a:camera prst="orthographicFront"/>
            <a:lightRig rig="soft" dir="t"/>
          </a:scene3d>
          <a:sp3d/>
        </p:spPr>
        <p:txBody>
          <a:bodyPr>
            <a:normAutofit/>
            <a:scene3d>
              <a:camera prst="orthographicFront"/>
              <a:lightRig rig="soft" dir="t"/>
            </a:scene3d>
            <a:sp3d prstMaterial="softEdge"/>
          </a:bodyPr>
          <a:lstStyle/>
          <a:p>
            <a:r>
              <a:rPr lang="hr-HR" sz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PRILOG 6 - FAKULTATIVNA NASTAVA</a:t>
            </a:r>
            <a:br>
              <a:rPr lang="hr-HR" sz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hr-HR" sz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	  NASTAVA KOD KUĆE</a:t>
            </a:r>
            <a:endParaRPr lang="hr-HR" sz="1600" dirty="0"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cene3d>
            <a:camera prst="orthographicFront"/>
            <a:lightRig rig="soft" dir="t"/>
          </a:scene3d>
          <a:sp3d>
            <a:bevelT w="165100" prst="coolSlan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200" dirty="0" smtClean="0"/>
              <a:t>SAMOVRJEDNOVANJE</a:t>
            </a:r>
            <a:endParaRPr lang="hr-HR" sz="3200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522780"/>
              </p:ext>
            </p:extLst>
          </p:nvPr>
        </p:nvGraphicFramePr>
        <p:xfrm>
          <a:off x="539552" y="1484782"/>
          <a:ext cx="8208912" cy="4632597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3483">
                <a:tc>
                  <a:txBody>
                    <a:bodyPr/>
                    <a:lstStyle/>
                    <a:p>
                      <a:pPr algn="l"/>
                      <a:r>
                        <a:rPr lang="hr-HR" sz="1600" b="0" dirty="0" smtClean="0"/>
                        <a:t>Uvid u nastavu</a:t>
                      </a:r>
                      <a:endParaRPr lang="hr-H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600" b="0" dirty="0" smtClean="0"/>
                        <a:t>Ravnateljica i stručno razvojna služba</a:t>
                      </a:r>
                      <a:endParaRPr lang="hr-HR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015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Analiza odgojno-obrazovne </a:t>
                      </a:r>
                    </a:p>
                    <a:p>
                      <a:r>
                        <a:rPr lang="hr-HR" sz="1600" dirty="0" smtClean="0"/>
                        <a:t>situacije</a:t>
                      </a:r>
                      <a:endParaRPr lang="hr-H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Na sjednicama RV, UV – 2 puta</a:t>
                      </a:r>
                      <a:r>
                        <a:rPr lang="hr-HR" sz="1600" baseline="0" dirty="0" smtClean="0"/>
                        <a:t> u    polugodištu i po potrebi, </a:t>
                      </a:r>
                      <a:endParaRPr lang="hr-HR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8015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Natjecanja – školska, općinska, županijska, državna, međunarodna</a:t>
                      </a:r>
                      <a:endParaRPr lang="hr-H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Broj učenika i uspjeh na natjecanjima</a:t>
                      </a:r>
                      <a:endParaRPr lang="hr-HR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8015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Planovi,</a:t>
                      </a:r>
                      <a:r>
                        <a:rPr lang="hr-HR" sz="1600" baseline="0" dirty="0" smtClean="0"/>
                        <a:t> aktivnosti</a:t>
                      </a:r>
                      <a:r>
                        <a:rPr lang="hr-HR" sz="1600" dirty="0" smtClean="0"/>
                        <a:t> i ostvarenja </a:t>
                      </a:r>
                    </a:p>
                    <a:p>
                      <a:r>
                        <a:rPr lang="hr-HR" sz="1600" dirty="0" smtClean="0"/>
                        <a:t> škole</a:t>
                      </a:r>
                      <a:endParaRPr lang="hr-H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Rasprave na Vijeću učenika i Vijeću roditelja</a:t>
                      </a:r>
                      <a:endParaRPr lang="hr-HR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976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Testovi objektivnog tipa – pedagog </a:t>
                      </a:r>
                      <a:endParaRPr lang="hr-H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600" b="0" baseline="0" dirty="0" smtClean="0"/>
                        <a:t>Završni ispit iz </a:t>
                      </a:r>
                      <a:r>
                        <a:rPr lang="hr-HR" sz="1600" b="0" baseline="0" dirty="0" err="1" smtClean="0"/>
                        <a:t>Hj</a:t>
                      </a:r>
                      <a:r>
                        <a:rPr lang="hr-HR" sz="1600" b="0" baseline="0" dirty="0" smtClean="0"/>
                        <a:t> i mat. u 4. r.-inicijalni ispit iz mat. u 5.r.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4484">
                <a:tc>
                  <a:txBody>
                    <a:bodyPr/>
                    <a:lstStyle/>
                    <a:p>
                      <a:pPr algn="l"/>
                      <a:r>
                        <a:rPr lang="hr-HR" sz="1600" b="0" dirty="0" smtClean="0"/>
                        <a:t>Praćenje</a:t>
                      </a:r>
                      <a:r>
                        <a:rPr lang="hr-HR" sz="1600" b="0" baseline="0" dirty="0" smtClean="0"/>
                        <a:t> upisa učenika u srednje škole i  njihova uspjeha</a:t>
                      </a:r>
                      <a:endParaRPr lang="hr-H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600" b="0" dirty="0" smtClean="0"/>
                        <a:t>Stručno razvojna služba-suradnja sa srednjim školama</a:t>
                      </a:r>
                      <a:endParaRPr lang="hr-HR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185">
                <a:tc>
                  <a:txBody>
                    <a:bodyPr/>
                    <a:lstStyle/>
                    <a:p>
                      <a:r>
                        <a:rPr lang="hr-HR" sz="1600" dirty="0" err="1" smtClean="0"/>
                        <a:t>Samovrjednovanje</a:t>
                      </a:r>
                      <a:r>
                        <a:rPr lang="hr-HR" sz="1600" dirty="0" smtClean="0"/>
                        <a:t> nastavnika</a:t>
                      </a:r>
                      <a:endParaRPr lang="hr-H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Ankete za učenike i roditelje</a:t>
                      </a:r>
                      <a:endParaRPr lang="hr-HR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323528" y="188640"/>
            <a:ext cx="63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 smtClean="0">
                <a:solidFill>
                  <a:srgbClr val="336600"/>
                </a:solidFill>
              </a:rPr>
              <a:t>PRILOG 7.- IZVANUČIONIČNA NASTAVA</a:t>
            </a:r>
            <a:endParaRPr lang="hr-HR" dirty="0">
              <a:solidFill>
                <a:srgbClr val="336600"/>
              </a:solidFill>
            </a:endParaRP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319401"/>
              </p:ext>
            </p:extLst>
          </p:nvPr>
        </p:nvGraphicFramePr>
        <p:xfrm>
          <a:off x="381000" y="740975"/>
          <a:ext cx="8519865" cy="5857945"/>
        </p:xfrm>
        <a:graphic>
          <a:graphicData uri="http://schemas.openxmlformats.org/drawingml/2006/table">
            <a:tbl>
              <a:tblPr/>
              <a:tblGrid>
                <a:gridCol w="1395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9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3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864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RAZREDNA NASTAVA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78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A, 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B,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A, 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B, C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A, B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A, B, C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aktivnosti, programa i projekta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Bibinje-godišnja doba, mjesto, promet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1400" i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Kazalište-Zadar</a:t>
                      </a:r>
                      <a:endParaRPr lang="en-US" sz="1400" i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hr-HR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hr-HR" sz="14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Kino – </a:t>
                      </a:r>
                      <a:r>
                        <a:rPr lang="en-US" sz="1400" i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Zada</a:t>
                      </a:r>
                      <a:r>
                        <a:rPr lang="hr-HR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hr-HR" sz="14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–p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</a:p>
                    <a:p>
                      <a:pPr algn="l"/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ponudi i predstavama</a:t>
                      </a:r>
                    </a:p>
                    <a:p>
                      <a:pPr algn="l"/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Šk.knjižnica:</a:t>
                      </a:r>
                    </a:p>
                    <a:p>
                      <a:pPr algn="l"/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-Upoznavanje s knjižnicom</a:t>
                      </a:r>
                    </a:p>
                    <a:p>
                      <a:pPr algn="l"/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Priče za laku noć-tra.</a:t>
                      </a:r>
                    </a:p>
                    <a:p>
                      <a:pPr algn="l"/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-Jezične igre-ožu.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Bibinje-mjesto,god.doba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i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hr-HR" sz="14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Kino – </a:t>
                      </a:r>
                      <a:r>
                        <a:rPr lang="en-US" sz="1400" i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Zada</a:t>
                      </a:r>
                      <a:r>
                        <a:rPr lang="hr-HR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hr-HR" sz="14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–p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Luka Gaženica /Vatrogasci</a:t>
                      </a:r>
                      <a:r>
                        <a:rPr lang="hr-HR" sz="14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–tra.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Perivoj V. Nazora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Šk.knjižnica: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Bajke iz kutije-stu. (radionica)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i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 kino</a:t>
                      </a:r>
                      <a:r>
                        <a:rPr lang="en-US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-Zadar</a:t>
                      </a:r>
                      <a:endParaRPr lang="hr-HR" sz="1400" i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Zadar-županija</a:t>
                      </a:r>
                    </a:p>
                    <a:p>
                      <a:r>
                        <a:rPr lang="hr-HR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Park V.Nazora</a:t>
                      </a:r>
                    </a:p>
                    <a:p>
                      <a:r>
                        <a:rPr lang="hr-HR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Šk.knjiž.: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4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-Čitamo mi u obitelji svi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4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-Put od autora do čitatelja-lis.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1.Bibinje-jesen,prolj,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2.kino /kazalište Zadar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3.Narodni</a:t>
                      </a:r>
                      <a:r>
                        <a:rPr lang="hr-HR" sz="14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muzej ZD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Bibinje/Zadar-promet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-sakralni objekti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Šk.Knjižnica: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-Referentna zbirka-stu.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-Radionica STRIP -sij.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-Knjižn. i neknjižn. oblici-velj.</a:t>
                      </a:r>
                      <a:endParaRPr lang="hr-HR" sz="1400" dirty="0" smtClean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7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Dan školske knjižnice/</a:t>
                      </a:r>
                      <a:r>
                        <a:rPr lang="hr-HR" sz="14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Dani hrvatskog jezika/Svetski dan pripovijedanja</a:t>
                      </a:r>
                      <a:endParaRPr lang="hr-HR" sz="1400" dirty="0" smtClean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hr-HR" sz="1200" dirty="0"/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200" i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endParaRPr lang="hr-HR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0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aktivnosti,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Učenje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 neposrednog okruženja, razvoj samostalnosti i 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suradništva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Ponašanje u kinu / kazalištu / muzeju / šk.knjižnici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osposobljavanje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učenika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orijentaciju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u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prostoru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prometu,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upoznavanje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običaja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kulturne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baštine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Ponašanje u kinu / kazalištu / muzeju / šk.knj.</a:t>
                      </a:r>
                      <a:endParaRPr lang="hr-HR" sz="1400" dirty="0" smtClean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6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Učiteljice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učenici, knjižničarke, roditelji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realizacije aktivnosti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poludnevna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ili 1-2 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šk.sata u šk.knjižnici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Poludnevna ili 1-2 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šk.sata u šk. knjižnici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Tijekom godine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Poludnevna integrirana  </a:t>
                      </a:r>
                      <a:r>
                        <a:rPr lang="hr-HR" sz="140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izvanuč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5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aktivnosti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-kino/kazal.-po1 u</a:t>
                      </a:r>
                      <a:r>
                        <a:rPr lang="hr-HR" sz="13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IV.mj.-priče za laku</a:t>
                      </a:r>
                      <a:r>
                        <a:rPr lang="hr-HR" sz="13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noć</a:t>
                      </a:r>
                      <a:endParaRPr lang="hr-HR" sz="1300" dirty="0" smtClean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-tijekom godine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Kino/kazal. –po 1 u pol.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-kino/kazal.-po1 u pol.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6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roditelji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teret 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roditelja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91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vrednovanje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Vrednovanje se provodi nakon svake aktivnosti. Traži se mišljenje učenika i 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roditelja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2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Predmetni učitelj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baseline="0" dirty="0" smtClean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M.Sorić/ D. Spahija/          D. Budiša     </a:t>
                      </a:r>
                      <a:endParaRPr lang="hr-HR" sz="1400" b="1" dirty="0" smtClean="0"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I.</a:t>
                      </a:r>
                      <a:r>
                        <a:rPr lang="hr-HR" sz="1400" b="1" baseline="0" dirty="0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1" baseline="0" dirty="0" err="1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Režan</a:t>
                      </a:r>
                      <a:r>
                        <a:rPr lang="hr-HR" sz="1400" b="1" baseline="0" dirty="0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hr-HR" sz="1400" b="1" baseline="0" dirty="0" err="1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Lj</a:t>
                      </a:r>
                      <a:r>
                        <a:rPr lang="hr-HR" sz="1400" b="1" baseline="0" dirty="0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. Delija</a:t>
                      </a:r>
                      <a:endParaRPr lang="hr-HR" sz="1400" b="1" dirty="0" smtClean="0">
                        <a:latin typeface="Times New Roman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J.</a:t>
                      </a:r>
                      <a:r>
                        <a:rPr lang="hr-HR" sz="1400" b="1" baseline="0" dirty="0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1" baseline="0" dirty="0" err="1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Sikirić</a:t>
                      </a:r>
                      <a:r>
                        <a:rPr lang="hr-HR" sz="1400" b="1" baseline="0" dirty="0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/ M. Sikirić / Bernardica Šindija</a:t>
                      </a:r>
                      <a:endParaRPr lang="hr-HR" sz="1400" b="1" dirty="0" smtClean="0">
                        <a:latin typeface="Times New Roman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N.</a:t>
                      </a:r>
                      <a:r>
                        <a:rPr lang="hr-HR" sz="1400" b="1" baseline="0" dirty="0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1" baseline="0" dirty="0" err="1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Kero</a:t>
                      </a:r>
                      <a:r>
                        <a:rPr lang="hr-HR" sz="1400" b="1" baseline="0" dirty="0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/ N. </a:t>
                      </a:r>
                      <a:r>
                        <a:rPr lang="hr-HR" sz="1400" b="1" baseline="0" dirty="0" err="1" smtClean="0">
                          <a:latin typeface="Times New Roman" pitchFamily="18" charset="0"/>
                          <a:ea typeface="Times New Roman"/>
                          <a:cs typeface="Times New Roman" panose="02020603050405020304" pitchFamily="18" charset="0"/>
                        </a:rPr>
                        <a:t>Režan</a:t>
                      </a:r>
                      <a:endParaRPr lang="hr-HR" sz="1400" b="1" dirty="0" smtClean="0">
                        <a:latin typeface="Times New Roman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769871"/>
              </p:ext>
            </p:extLst>
          </p:nvPr>
        </p:nvGraphicFramePr>
        <p:xfrm>
          <a:off x="381000" y="620689"/>
          <a:ext cx="8458200" cy="5614291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706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48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6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2151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PREDMETNA </a:t>
                      </a:r>
                      <a:r>
                        <a:rPr lang="hr-H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NASTAVA  (GOO)</a:t>
                      </a:r>
                      <a:endParaRPr lang="hr-H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9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5. A, B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6. A, B,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7. A,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8. A,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B, 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9982">
                <a:tc>
                  <a:txBody>
                    <a:bodyPr/>
                    <a:lstStyle/>
                    <a:p>
                      <a:r>
                        <a:rPr lang="hr-HR" sz="1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Zadar-</a:t>
                      </a:r>
                      <a:r>
                        <a:rPr lang="en-US" sz="14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Arheološ</a:t>
                      </a:r>
                      <a:r>
                        <a:rPr lang="hr-HR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</a:t>
                      </a:r>
                      <a:r>
                        <a:rPr lang="hr-HR" sz="14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muz. i </a:t>
                      </a:r>
                      <a:r>
                        <a:rPr lang="hr-HR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sv.Šime, Gradska knjižnica</a:t>
                      </a:r>
                    </a:p>
                    <a:p>
                      <a:r>
                        <a:rPr lang="hr-HR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/k</a:t>
                      </a:r>
                      <a:r>
                        <a:rPr lang="en-US" sz="14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azalište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 kino</a:t>
                      </a:r>
                    </a:p>
                    <a:p>
                      <a:r>
                        <a:rPr lang="hr-HR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Perivoj V.Nazora-radionice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1.Bibinje-šuma</a:t>
                      </a:r>
                      <a:r>
                        <a:rPr lang="hr-HR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Kobiljak</a:t>
                      </a:r>
                    </a:p>
                    <a:p>
                      <a:r>
                        <a:rPr lang="hr-HR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2.Katedrala,</a:t>
                      </a:r>
                      <a:r>
                        <a:rPr lang="hr-HR" sz="14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Sv. Frane</a:t>
                      </a:r>
                      <a:endParaRPr lang="en-US" sz="14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hr-HR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Kino</a:t>
                      </a:r>
                      <a:r>
                        <a:rPr lang="hr-HR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kazalište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Zadar</a:t>
                      </a:r>
                      <a:r>
                        <a:rPr lang="hr-HR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 škola</a:t>
                      </a:r>
                    </a:p>
                    <a:p>
                      <a:pPr lvl="0"/>
                      <a:r>
                        <a:rPr lang="hr-HR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4.Grad.knjižnica</a:t>
                      </a:r>
                    </a:p>
                    <a:p>
                      <a:pPr lvl="0"/>
                      <a:r>
                        <a:rPr lang="hr-HR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5.More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pčelinjak –ožu.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Kino/Kazalište-Zadar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Kazalište</a:t>
                      </a:r>
                      <a:r>
                        <a:rPr lang="hr-HR" sz="14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u školi</a:t>
                      </a:r>
                      <a:r>
                        <a:rPr lang="hr-HR" sz="1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Hamletova istina-lis./stu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Bijeg nije rješenje-agresija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Kino/kazalište-Zd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Kazalište</a:t>
                      </a:r>
                      <a:r>
                        <a:rPr lang="hr-HR" sz="14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u školi: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-Dno dna-alk.-1.pol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MC N.Tesla</a:t>
                      </a:r>
                      <a:r>
                        <a:rPr lang="hr-HR" sz="14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kuća A.Starčevića,muzej „Lika”</a:t>
                      </a:r>
                      <a:endParaRPr lang="en-US" sz="14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VUKOVAR – </a:t>
                      </a:r>
                      <a:r>
                        <a:rPr lang="hr-HR" sz="1400" b="1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                      grad heroj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-Ovčara, groblje, 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Upozn</a:t>
                      </a:r>
                      <a:r>
                        <a:rPr lang="hr-HR" sz="14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en-US" sz="14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učenika</a:t>
                      </a:r>
                      <a:r>
                        <a:rPr lang="en-US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s </a:t>
                      </a:r>
                      <a:r>
                        <a:rPr lang="en-US" sz="1400" b="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povije</a:t>
                      </a:r>
                      <a:r>
                        <a:rPr lang="hr-HR" sz="14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s.</a:t>
                      </a:r>
                      <a:r>
                        <a:rPr lang="en-US" sz="14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en-US" sz="1400" b="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geogr</a:t>
                      </a:r>
                      <a:r>
                        <a:rPr lang="hr-HR" sz="14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.znam.</a:t>
                      </a:r>
                      <a:r>
                        <a:rPr lang="hr-HR" sz="1400" b="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hr-HR" sz="14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Razvijanje ljubavi  kazalište / kino</a:t>
                      </a:r>
                      <a:endParaRPr lang="en-US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učenje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u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neposrednoj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stvarnosti</a:t>
                      </a:r>
                      <a:endParaRPr lang="hr-HR" sz="14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-upozn.kult.-histor. spomenika</a:t>
                      </a:r>
                      <a:endParaRPr lang="en-US" sz="14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Upoznati način proizvodnje meda, prodaje – poduzetn.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-Kazališne</a:t>
                      </a:r>
                      <a:r>
                        <a:rPr lang="hr-HR" sz="14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predst. u skladu sa ŠPP.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Predstave u skladu sa ŠPP</a:t>
                      </a:r>
                    </a:p>
                    <a:p>
                      <a:r>
                        <a:rPr lang="hr-HR" sz="14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-Život i djelo N.Tesle i A. Starčevića-GOO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hr-HR" sz="14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odavanje počasti poginulima</a:t>
                      </a:r>
                    </a:p>
                    <a:p>
                      <a:r>
                        <a:rPr lang="hr-HR" sz="14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Različitosti Vukov-srijemske žup.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142"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Razrednici, P,G,V,Pr dr.</a:t>
                      </a:r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Petricioli-parkovi</a:t>
                      </a:r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Šuma-</a:t>
                      </a:r>
                      <a:r>
                        <a:rPr lang="hr-HR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</a:t>
                      </a: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M, TZK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Pčelinjak- B,TZK,Pr,TK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Lika-G,F,TK,M,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Integr. nastava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436"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Poludn.</a:t>
                      </a:r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integrirana nastava ili 1-2 sata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Poludnevna </a:t>
                      </a: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integr.</a:t>
                      </a:r>
                      <a:r>
                        <a:rPr lang="hr-HR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nastava 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 </a:t>
                      </a: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izrađenim</a:t>
                      </a:r>
                      <a:r>
                        <a:rPr lang="hr-HR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zad.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Poludn.terenska  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 </a:t>
                      </a: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izvanuč. 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nastava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Poludnev.</a:t>
                      </a:r>
                      <a:r>
                        <a:rPr lang="hr-HR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terenska </a:t>
                      </a: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nast. ili 1-2 sata. 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dana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8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hr-HR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X.mj-kino-Stop</a:t>
                      </a:r>
                      <a:r>
                        <a:rPr lang="hr-HR" sz="14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nasilju</a:t>
                      </a:r>
                      <a:endParaRPr lang="hr-HR" sz="14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spcAft>
                          <a:spcPts val="0"/>
                        </a:spcAft>
                        <a:buAutoNum type="arabicPeriod"/>
                      </a:pPr>
                      <a:r>
                        <a:rPr lang="hr-HR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Šuma -list.</a:t>
                      </a:r>
                    </a:p>
                    <a:p>
                      <a:pPr marL="342900" indent="-342900" algn="l">
                        <a:spcAft>
                          <a:spcPts val="0"/>
                        </a:spcAft>
                        <a:buAutoNum type="arabicPeriod"/>
                      </a:pPr>
                      <a:r>
                        <a:rPr lang="hr-HR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more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-Pčelinjak – ožujak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de-DE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listopad</a:t>
                      </a:r>
                      <a:endParaRPr lang="hr-HR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tijekom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šk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godine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hr-HR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1-3-svibnja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599"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Roditelji 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roditelji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Roditelji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Roditelji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MZOS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7799"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Odnos učenika prema prirod</a:t>
                      </a:r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i, umjetnosti...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podacima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poboljšavati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realizaciju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ubuduće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Anonimno ocjenjivanje aktivnosti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anketni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listić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1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M.Peša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/I.K.Stojanov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M.Mrkić / N.Lonić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M.Jelić / A.B.Brkić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S.Sikirić / J.A.Sikirić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39552" y="188640"/>
            <a:ext cx="4082464" cy="307777"/>
          </a:xfrm>
          <a:prstGeom prst="rect">
            <a:avLst/>
          </a:prstGeom>
          <a:solidFill>
            <a:srgbClr val="F1F7A7"/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Arial" pitchFamily="34" charset="0"/>
                <a:ea typeface="Times New Roman" pitchFamily="18" charset="0"/>
              </a:rPr>
              <a:t>      PRILOG 7. – IZVANUČIONIČNA  NASTAVA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l"/>
            <a:r>
              <a:rPr lang="hr-HR" sz="2200" dirty="0" smtClean="0"/>
              <a:t>Prilog 8.                           </a:t>
            </a:r>
            <a:r>
              <a:rPr lang="hr-HR" sz="3200" dirty="0" smtClean="0"/>
              <a:t>RN – INTEGRIRANI DANI </a:t>
            </a:r>
            <a:endParaRPr lang="hr-HR" sz="3200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169706"/>
              </p:ext>
            </p:extLst>
          </p:nvPr>
        </p:nvGraphicFramePr>
        <p:xfrm>
          <a:off x="285720" y="714356"/>
          <a:ext cx="8568952" cy="5268875"/>
        </p:xfrm>
        <a:graphic>
          <a:graphicData uri="http://schemas.openxmlformats.org/drawingml/2006/table">
            <a:tbl>
              <a:tblPr/>
              <a:tblGrid>
                <a:gridCol w="781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66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Aktivnostprogram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i projekt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1. A, B,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2. A, B, C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3. A, B,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4. A, B, C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Dan jabuka</a:t>
                      </a:r>
                    </a:p>
                    <a:p>
                      <a:pPr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More-eko-projekt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Dan jabuka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More-eko-projekt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-Zaboravljena</a:t>
                      </a:r>
                      <a:r>
                        <a:rPr lang="hr-HR" sz="16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jela</a:t>
                      </a:r>
                    </a:p>
                    <a:p>
                      <a:pPr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More-eko-projekt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-Zaboravljena</a:t>
                      </a:r>
                      <a:r>
                        <a:rPr lang="hr-HR" sz="16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jela</a:t>
                      </a:r>
                    </a:p>
                    <a:p>
                      <a:pPr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More-eko-projekt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87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Aktivirati učenike za prektični rad-kolači od jabuka.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Uvoditi  djecu u istraživački rad, uporaba knjiga i IT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Uključivanje roditelja pri izradi recepata i jela koja su već pomalo zaboravljena.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Upućivati učenike u istraživanje iz različitih izvora i izrada prezentacija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učenici,</a:t>
                      </a:r>
                      <a:r>
                        <a:rPr lang="hr-HR" sz="16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učitelji, roditelji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5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Grupni rad, istraživanje, plakati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Grupni rad, istraživanje, plakati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Uključiti majke i bake u aktivnosti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Istraživanje, rad u grupama, praktični rad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>
                          <a:latin typeface="Times New Roman"/>
                          <a:ea typeface="Times New Roman"/>
                          <a:cs typeface="Times New Roman"/>
                        </a:rPr>
                        <a:t>Vremenik aktivnosti</a:t>
                      </a:r>
                      <a:endParaRPr lang="hr-H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-20.10.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-22.3.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-20.10.</a:t>
                      </a:r>
                    </a:p>
                    <a:p>
                      <a:r>
                        <a:rPr lang="hr-H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-22.3.</a:t>
                      </a:r>
                      <a:endParaRPr lang="hr-H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- 20.10.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- 22.3.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- 20.10.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- 22.3.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Detaljan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30-50 kn- škola i roditelji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- 30 kn - roditelji i škola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 kn - roditelji i škola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 kn – roditelji i škola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15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Razgovor s učenicima</a:t>
                      </a:r>
                      <a:r>
                        <a:rPr lang="hr-HR" sz="16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 roditeljima  o zadovoljstvu,  primjedbama, prijedlozima  za iduću godinu. Korištenje rezultata dobre prakse.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Predmet.učitelj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N.Kero/N.Režan</a:t>
                      </a:r>
                      <a:endParaRPr lang="hr-HR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M.Sorić/D.Spahija /D.Budiša</a:t>
                      </a:r>
                      <a:endParaRPr lang="hr-HR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I.Režan/Lj.Delija</a:t>
                      </a:r>
                      <a:endParaRPr lang="hr-H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J.Sikirić/I.Sorić/ B.Šindja</a:t>
                      </a:r>
                      <a:endParaRPr lang="hr-HR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84462"/>
              </p:ext>
            </p:extLst>
          </p:nvPr>
        </p:nvGraphicFramePr>
        <p:xfrm>
          <a:off x="228600" y="838200"/>
          <a:ext cx="8712967" cy="5293096"/>
        </p:xfrm>
        <a:graphic>
          <a:graphicData uri="http://schemas.openxmlformats.org/drawingml/2006/table">
            <a:tbl>
              <a:tblPr/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38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3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8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4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13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1698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RAZREDNA NASTAVA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4078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4078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419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 A,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B,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2. A,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B, C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3. A,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B,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4.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A, B, C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5. A, B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6. A,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B,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7.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A, B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8. A,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1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Upoznavanje šireg zavičaja, kulturne baštine, razvijanje kulture</a:t>
                      </a:r>
                      <a:r>
                        <a:rPr kumimoji="0" lang="hr-H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</a:t>
                      </a:r>
                      <a:r>
                        <a:rPr kumimoji="0" lang="hr-H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onašanja, razvijanje ljubavi prema domovini i njenim ljepotama, osjećaj pripadnosti i tolerancije, razvijanje ekološke svijesti o zaštiti prirode i životinja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9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kumimoji="0" lang="hr-H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Širenje spoznaja o raznolikosti domovine, razvijanje poštovanja</a:t>
                      </a:r>
                      <a:r>
                        <a:rPr kumimoji="0" lang="hr-H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r-H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ljubavi prema ljudima i domovini. Poticanje</a:t>
                      </a:r>
                      <a:r>
                        <a:rPr kumimoji="0" lang="hr-H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r-H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učenika na njegovanje i vrednovanje kulturne baštine i domovine.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razredni učitelji, učenici,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roditelji, ravnateljica, turistička agencija i pojedini nastavnici, župa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01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Poludnevni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V.mj</a:t>
                      </a:r>
                      <a:endParaRPr lang="hr-HR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Nin (tovareća farma)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Poludnev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-Zemunik,</a:t>
                      </a:r>
                      <a:r>
                        <a:rPr lang="hr-HR" sz="1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Biograd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Prvopričesnorg. župe, - 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Zrmanja/ Vransko jezero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2 dana</a:t>
                      </a:r>
                      <a:endParaRPr lang="hr-HR" sz="1400" b="1" baseline="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Zagreb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hr-HR" sz="1400" b="0" baseline="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hr-HR" sz="1400" b="0" baseline="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i="0" dirty="0" smtClean="0">
                          <a:latin typeface="Times New Roman"/>
                          <a:ea typeface="Times New Roman"/>
                          <a:cs typeface="Times New Roman"/>
                        </a:rPr>
                        <a:t>Jednodn.</a:t>
                      </a: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Jednodnev</a:t>
                      </a:r>
                      <a:r>
                        <a:rPr lang="hr-HR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Brač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hr-HR" sz="14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Jednodn.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i="0" dirty="0" smtClean="0">
                          <a:latin typeface="Times New Roman"/>
                          <a:ea typeface="Times New Roman"/>
                          <a:cs typeface="Times New Roman"/>
                        </a:rPr>
                        <a:t>Radman. mlinice i Omiš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hr-HR" sz="14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Boka Kotorska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hr-HR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2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hr-H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Kraj svibnja / lipanj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Lucida Sans Unicode" pitchFamily="34" charset="0"/>
                        <a:ea typeface="Times New Roman"/>
                        <a:cs typeface="Lucida Sans Unicode" pitchFamily="34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lipanj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2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 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-na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teret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rodit.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Na teret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roditelja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na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trošak roditelja.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Na teret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Na teret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8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Kritički osvrt na realizaciju izleta, anketa, preko pismenih i likovnih radova vrednovati učeničke doživljaje izleta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71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Razrednik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N.Kero/ N.Režan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M.Sorić/ D.Spahija /D.Budiša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I.Režan/ Lj.Delija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J.Sikirić/ I.Sorić/ B.Šindja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M.Peša I.Stojanov</a:t>
                      </a: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M.Mrkić / N.Lonić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M.Jelić / A.B.Brkić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S.Sikirić / J.A.Sikirić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23528" y="0"/>
            <a:ext cx="4802918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6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6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 PRILOG </a:t>
            </a:r>
            <a:r>
              <a:rPr lang="hr-HR" sz="1600" dirty="0" smtClean="0">
                <a:latin typeface="Arial" pitchFamily="34" charset="0"/>
                <a:ea typeface="Times New Roman" pitchFamily="18" charset="0"/>
              </a:rPr>
              <a:t>9</a:t>
            </a:r>
            <a:r>
              <a:rPr kumimoji="0" lang="hr-HR" sz="16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. – UČENIČKI IZLETI I EKSKURZIJE</a:t>
            </a:r>
            <a:endParaRPr kumimoji="0" lang="hr-HR" sz="1600" i="0" u="none" strike="noStrike" normalizeH="0" baseline="0" dirty="0" smtClean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i="0" u="none" strike="noStrike" normalizeH="0" baseline="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467350"/>
              </p:ext>
            </p:extLst>
          </p:nvPr>
        </p:nvGraphicFramePr>
        <p:xfrm>
          <a:off x="381000" y="762000"/>
          <a:ext cx="8534401" cy="5556335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1562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0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1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5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PROGRAM ZA UČENIKE S TEŠKOĆAMA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I 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SOCIJALNIM PROBLEMIMA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KREATIVNE RADIONICE ZA DAROVITE UČENIKE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81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Pomoći učenicima da lakše usvajaju nastavne sadržaje, bolje se socijaliziraju i postanu emocionalno stabilniji, pomoći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. u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izvanučioničnoj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i terenskoj nastavi-motorički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problemi..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Pružiti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priliku nadarenim učenicima da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razvijaju  svoje sposobnosti, vještine i interese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-identifikacija darovitih ( 3.r. )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Dodatna nastava ( 1. – 8.r. )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3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programa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samopouzdanje, prilagoditi sadržaje, metode i postupke učenikovim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sposobnost.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kreativnost, toleranciju i stvaralačko rješavanje problema kod djece.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Pedagog, psiholog, razrednici, učitelji,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roditelji,učenici, liječnik,CSS,ZZJZ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Psiholog,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učitelji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dodatne nastave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17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Svakom učeniku pristupiti individualno,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poticati njihove talente i mogućnosti, uključiti u INA. U učenju pomoć 5 asistenata u nastavi. Suradnja s DV „Latica”, dr.Bencun Gumzej, upute roditeljima o odgoju i obraz djeteta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3.r.-radionice:</a:t>
                      </a:r>
                      <a:r>
                        <a:rPr lang="hr-HR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Hj, Ej, M,V, zadruga, psih.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4.r.-robotika, modelari, inform., Hj,strani jez.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4.r.-DOD kod M.Koritnika</a:t>
                      </a:r>
                    </a:p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-Klokan -ožujak,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-Svjetski matematički dan u listopadu,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-Dan broja pi 14.3., 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-Festival matematike-ekipno 3.-8.r.-svibanj 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-21.3. – Dan darovitih učenika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1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>
                          <a:latin typeface="Times New Roman"/>
                          <a:ea typeface="Times New Roman"/>
                          <a:cs typeface="Times New Roman"/>
                        </a:rPr>
                        <a:t>Cijelu nastavnu godinu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Tijekom godine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3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Osnivač, škola,roditelji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3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korištenja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rezult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Pratiti uspjeh i ponašanje učenika – </a:t>
                      </a:r>
                      <a:r>
                        <a:rPr lang="hr-HR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samovrjednovanje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: uspjeh/neuspjeh.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Analiza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evaluacijskih lista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Rezultati na </a:t>
                      </a:r>
                      <a:r>
                        <a:rPr lang="hr-HR" sz="1400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natj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., izvješća učitelja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61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Pedagog: Silvana Stipić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Psiholog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: Dragana</a:t>
                      </a:r>
                      <a:r>
                        <a:rPr lang="hr-HR" sz="1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Švenjak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88640"/>
            <a:ext cx="6333209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76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        PRILOG </a:t>
            </a:r>
            <a:r>
              <a:rPr kumimoji="0" lang="hr-HR" sz="1400" i="0" u="none" strike="noStrike" normalizeH="0" dirty="0" smtClean="0">
                <a:latin typeface="Arial" pitchFamily="34" charset="0"/>
                <a:ea typeface="Times New Roman" pitchFamily="18" charset="0"/>
              </a:rPr>
              <a:t> 10</a:t>
            </a:r>
            <a:r>
              <a:rPr kumimoji="0" lang="hr-HR" sz="14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. – PROGRAM ZA UČENIKE S TEŠKOĆAMA U RAZVOJU</a:t>
            </a:r>
            <a:endParaRPr kumimoji="0" lang="hr-HR" sz="800" i="0" u="none" strike="noStrike" normalizeH="0" baseline="0" dirty="0" smtClean="0"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                                PROGRAM RADA S DAROVITIM UČENICIMA</a:t>
            </a:r>
            <a:endParaRPr kumimoji="0" lang="hr-HR" sz="800" i="0" u="none" strike="noStrike" normalizeH="0" baseline="0" dirty="0" smtClean="0"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i="0" u="none" strike="noStrike" normalizeH="0" baseline="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091925"/>
              </p:ext>
            </p:extLst>
          </p:nvPr>
        </p:nvGraphicFramePr>
        <p:xfrm>
          <a:off x="381000" y="533400"/>
          <a:ext cx="8351218" cy="3428998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66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4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ŠKOLSKA ZADRUGA </a:t>
                      </a:r>
                      <a:r>
                        <a:rPr lang="hr-HR" sz="12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“MOBA”– </a:t>
                      </a:r>
                      <a:r>
                        <a:rPr lang="hr-HR" sz="12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MLADI </a:t>
                      </a:r>
                      <a:r>
                        <a:rPr lang="hr-HR" sz="12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MASLINARI+MEDITERANSKO</a:t>
                      </a:r>
                      <a:r>
                        <a:rPr lang="hr-HR" sz="1200" b="1" baseline="0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BILJE 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IZRADA UKRASNIH PREDMETA</a:t>
                      </a:r>
                      <a:endParaRPr lang="hr-HR" sz="12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Poticanje 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poduzetništva</a:t>
                      </a: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usvajanje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znanja, vještina i sposobnosti , razvoj kreativnosti i upućivanje učenika na različite zanate i obrte. Stjecanje temeljnih znanja o gospodarstvu  i vođenju  poslova, stvaranje vlastitog proizvoda prema načelima uporabljivosti i ekonomičnosti, prodaja proizvoda i ulaganje u zadrugu.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Razvijati ljubav prema prirodi, poticati radne navike i timski oblik rada, razvijati ljubav prema etnografskim predmetima, stvarati i izlagati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ukrasne predmete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Voditelji i učenici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Rad u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masliniku i briga o ljekovitom bilju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prema sezonskim poslovima i svakodnevno održavanje. Rad u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kreativnoj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radionici – izrada ukrasnih predmeta.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Skupljanje 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starih predmeta u selu i obogaćivanje etno zbirke u školi. Sudjelovanje na smotrama zadruga. Terenska nastava – poludnevna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 Prodaja proizvoda i pokloni suradnicima.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Tijekom školske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godine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– 2 sata tjedno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Detaljan troškovnik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Nabava gnojiva i sredstava za zaštitu, sredstva na teret škole za odlazak na smotru zadruga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Nabava materijala za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kreativnu radionicu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0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Anketni listić za učenike i roditelje. Ocjene učenika. Priznanja za sudjelovanje na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smotrama.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Sudjelovanje na izložbama, smotrama, sajmovima.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>
                          <a:latin typeface="Times New Roman"/>
                          <a:ea typeface="Times New Roman"/>
                          <a:cs typeface="Times New Roman"/>
                        </a:rPr>
                        <a:t>Voditeljice</a:t>
                      </a:r>
                      <a:endParaRPr lang="hr-H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                  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874748"/>
              </p:ext>
            </p:extLst>
          </p:nvPr>
        </p:nvGraphicFramePr>
        <p:xfrm>
          <a:off x="381000" y="4114800"/>
          <a:ext cx="8351218" cy="2438399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0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ŠKOLSKI ŠPORTSKI KLUB</a:t>
                      </a:r>
                      <a:endParaRPr lang="hr-HR" sz="1200" dirty="0">
                        <a:effectLst>
                          <a:glow rad="635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2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Poticati na sudjelovanje i usvajanje motoričkih znanja, podizanje nivoa motoričkih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sposobnosti,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razvoj talenata i sklonosti, razvoj samopouzdanja, njegovanje prijateljstva i zdravog načina života.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endParaRPr lang="hr-HR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aktiv.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Poticati na individualni i timski oblik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rada,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fair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play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, korisno provedeno slobodno vrijeme, druženja , putovanja, natjecanja.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Voditeljica, učenici, 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Koordiniranje rada sportskih aktivnosti u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školi</a:t>
                      </a:r>
                      <a:r>
                        <a:rPr lang="hr-HR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– nogomet, ples / ritmika, košarka, odbojka, rukomet, atletika, šah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Tijekom školske godine.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Nabava sportskih rekvizita potrebnih za realizaciju programa. Odlazak na natjecanja na teret škole.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vredn</a:t>
                      </a:r>
                      <a:r>
                        <a:rPr lang="hr-H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Rezultati na školskim natjecanjima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3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>
                          <a:latin typeface="Times New Roman"/>
                          <a:ea typeface="Times New Roman"/>
                          <a:cs typeface="Times New Roman"/>
                        </a:rPr>
                        <a:t>Voditeljica</a:t>
                      </a:r>
                      <a:endParaRPr lang="hr-H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</a:t>
                      </a: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Mirjana Vukić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83568" y="-49015"/>
            <a:ext cx="7960398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400" i="0" u="none" strike="noStrike" normalizeH="0" baseline="0" dirty="0" smtClean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PRILOG </a:t>
            </a:r>
            <a:r>
              <a:rPr kumimoji="0" lang="hr-HR" sz="1400" i="0" u="none" strike="noStrike" normalizeH="0" dirty="0" smtClean="0">
                <a:latin typeface="Arial" pitchFamily="34" charset="0"/>
                <a:ea typeface="Times New Roman" pitchFamily="18" charset="0"/>
              </a:rPr>
              <a:t> 11</a:t>
            </a:r>
            <a:r>
              <a:rPr kumimoji="0" lang="hr-HR" sz="14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. –      ŠKOLSKA ZADRUGA</a:t>
            </a:r>
            <a:r>
              <a:rPr kumimoji="0" lang="hr-HR" sz="1400" i="0" u="none" strike="noStrike" normalizeH="0" dirty="0" smtClean="0">
                <a:latin typeface="Arial" pitchFamily="34" charset="0"/>
                <a:ea typeface="Times New Roman" pitchFamily="18" charset="0"/>
              </a:rPr>
              <a:t>   /   </a:t>
            </a:r>
            <a:r>
              <a:rPr kumimoji="0" lang="hr-HR" sz="14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ŠKOLSKI ŠPORTSKI KLUB</a:t>
            </a:r>
            <a:endParaRPr kumimoji="0" lang="hr-HR" sz="800" i="0" u="none" strike="noStrike" normalizeH="0" baseline="0" dirty="0" smtClean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784919"/>
              </p:ext>
            </p:extLst>
          </p:nvPr>
        </p:nvGraphicFramePr>
        <p:xfrm>
          <a:off x="395536" y="1268760"/>
          <a:ext cx="8352927" cy="506064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28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3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86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41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SAVJETOVALIŠTE  ZA DJECU I RODITELJE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POMOĆ NOVOPRIDOŠLIM UČENICIMA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ESTETSKO UREĐENJE ŠKOLE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2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Pružanje profesionalne pomoći djeci i roditeljima.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Nadoknađivanje obrazovnih razlika i deficita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. Pomoć u učenju hrvatskog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jezika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Razvoj pravilnog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vredno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svog i tuđeg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rada. Njegovati strpljenje, radišnost i samopouzd.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7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Pomoći u suočavanju i rješavanju problema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 u adaptaciji na novu sredinu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. Nostrifikacija dokumenata, briga za  nabavku udžb.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Razvijati kreativne sposobnosti učenika, osjećaj za lijepo, stvarati ugodno školsko ozračje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psiholog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Učitelji, stručni suradnici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Učitelji, učenici,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68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5 sati tjedno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Upoznavanje s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program. i aktivnostima škole,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u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čenicima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i nastavnicima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izrada plakata, prigodnih materijala, p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ostava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izložbe, uređenje panoa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...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3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Rujan - lipanj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Rujan – lipanj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35 sati tijekom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godine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8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Na teret škole –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mater.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2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Samoprocjena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Samoprocjena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Estetska analiza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D. </a:t>
                      </a:r>
                      <a:r>
                        <a:rPr lang="hr-HR" sz="1600" b="1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Švenjak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S.Stipić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RN/</a:t>
                      </a:r>
                      <a:r>
                        <a:rPr lang="hr-HR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LK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Pravokutnik 3"/>
          <p:cNvSpPr/>
          <p:nvPr/>
        </p:nvSpPr>
        <p:spPr>
          <a:xfrm>
            <a:off x="611560" y="260648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76200" fontAlgn="base">
              <a:spcBef>
                <a:spcPct val="0"/>
              </a:spcBef>
              <a:spcAft>
                <a:spcPct val="0"/>
              </a:spcAft>
            </a:pPr>
            <a:r>
              <a:rPr kumimoji="0" lang="hr-HR" sz="1600" i="0" u="none" strike="noStrike" normalizeH="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PRILOG </a:t>
            </a:r>
            <a:r>
              <a:rPr lang="hr-HR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</a:t>
            </a:r>
            <a:r>
              <a:rPr kumimoji="0" lang="hr-HR" sz="1600" i="0" u="none" strike="noStrike" normalizeH="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 SAVJETOVALIŠTE ZA DJECU I RODITELJE </a:t>
            </a:r>
            <a:endParaRPr kumimoji="0" lang="hr-HR" sz="1600" i="0" u="none" strike="noStrike" normalizeH="0" baseline="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76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-  </a:t>
            </a:r>
            <a:r>
              <a:rPr kumimoji="0" lang="hr-HR" sz="1600" i="0" u="none" strike="noStrike" normalizeH="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POMOĆ NOVOPRIDOŠLIM UČENICIMA</a:t>
            </a:r>
          </a:p>
          <a:p>
            <a:pPr lvl="0" indent="76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                                     -  ESTETSKO UREĐENJE ŠKOLE</a:t>
            </a:r>
            <a:endParaRPr lang="hr-H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51520" y="40734"/>
            <a:ext cx="867645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     </a:t>
            </a:r>
          </a:p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hr-HR" sz="1400" i="0" u="none" strike="noStrike" normalizeH="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PRILOG 13. </a:t>
            </a:r>
            <a:r>
              <a:rPr kumimoji="0" lang="hr-HR" sz="1400" b="1" i="0" u="none" strike="noStrike" normalizeH="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ŠPPN - PROGRAM PREVENCIJE</a:t>
            </a:r>
            <a:r>
              <a:rPr kumimoji="0" lang="hr-HR" sz="1400" b="1" i="0" u="none" strike="noStrike" normalizeH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NASILJA</a:t>
            </a:r>
            <a:r>
              <a:rPr kumimoji="0" lang="hr-HR" sz="1400" b="1" i="0" u="none" strike="noStrike" normalizeH="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sz="1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lang="hr-HR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hr-HR" sz="1400" b="1" i="0" u="none" strike="noStrike" normalizeH="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ŠPPO – PROGRAM PREVENCIJE OVISNOSTI, TRGOVINE LJUDIMA </a:t>
            </a:r>
            <a:endParaRPr kumimoji="0" lang="hr-HR" sz="1400" b="1" i="0" u="none" strike="noStrike" normalizeH="0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400" i="0" u="none" strike="noStrike" normalizeH="0" baseline="0" dirty="0" smtClean="0">
              <a:latin typeface="Arial" pitchFamily="34" charset="0"/>
            </a:endParaRPr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665234"/>
              </p:ext>
            </p:extLst>
          </p:nvPr>
        </p:nvGraphicFramePr>
        <p:xfrm>
          <a:off x="395536" y="933594"/>
          <a:ext cx="8208912" cy="5701963"/>
        </p:xfrm>
        <a:graphic>
          <a:graphicData uri="http://schemas.openxmlformats.org/drawingml/2006/table">
            <a:tbl>
              <a:tblPr/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2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8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Aktivnost, program i projekt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/>
                        <a:t>ŠPPN 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/>
                        <a:t>ŠPPO 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Ciljevi aktivnosti,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Zaštititi djecu od svih oblika nasilja, a u zadnje vrijeme naročito od elektroničkog nasilja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Prevencija </a:t>
                      </a:r>
                      <a:r>
                        <a:rPr lang="hr-HR" sz="1200" dirty="0" smtClean="0"/>
                        <a:t>i promptno </a:t>
                      </a:r>
                      <a:r>
                        <a:rPr lang="hr-HR" sz="1200" dirty="0"/>
                        <a:t>rješavanje uočenog neprihvatljivog </a:t>
                      </a:r>
                      <a:r>
                        <a:rPr lang="hr-HR" sz="1200" dirty="0" smtClean="0"/>
                        <a:t>ponašanja.</a:t>
                      </a:r>
                      <a:r>
                        <a:rPr lang="hr-HR" sz="1200" baseline="0" dirty="0" smtClean="0"/>
                        <a:t> </a:t>
                      </a:r>
                      <a:r>
                        <a:rPr lang="hr-HR" sz="1200" dirty="0" smtClean="0"/>
                        <a:t>Uključivanje </a:t>
                      </a:r>
                      <a:r>
                        <a:rPr lang="hr-HR" sz="1200" dirty="0"/>
                        <a:t>roditelja u rad škole i zajedničko </a:t>
                      </a:r>
                      <a:r>
                        <a:rPr lang="hr-HR" sz="1200" dirty="0" smtClean="0"/>
                        <a:t>djelovanje.</a:t>
                      </a:r>
                      <a:r>
                        <a:rPr lang="hr-HR" sz="1200" baseline="0" dirty="0" smtClean="0"/>
                        <a:t> </a:t>
                      </a:r>
                      <a:r>
                        <a:rPr lang="hr-HR" sz="1200" dirty="0" smtClean="0"/>
                        <a:t>Suradnja </a:t>
                      </a:r>
                      <a:r>
                        <a:rPr lang="hr-HR" sz="1200" dirty="0"/>
                        <a:t>s drugim institucijama.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6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Namjena aktivnosti,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Povećati razinu </a:t>
                      </a:r>
                      <a:r>
                        <a:rPr lang="hr-HR" sz="1200" dirty="0" err="1"/>
                        <a:t>osvještenosti</a:t>
                      </a:r>
                      <a:r>
                        <a:rPr lang="hr-HR" sz="1200" dirty="0"/>
                        <a:t> o nasilju, te smanjiti učestalost nasilja</a:t>
                      </a:r>
                      <a:r>
                        <a:rPr lang="hr-HR" sz="1200" dirty="0" smtClean="0"/>
                        <a:t>. Naviknuti učenike na  provođenje restitucije.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Razvijati samopoštovanje, naučiti kako reći „NE“, razvijati naviku zdravog života, naučiti se zaštititi od zlonamjernih osoba, uočiti i pravilno reagirati na neprihvatljivo </a:t>
                      </a:r>
                      <a:r>
                        <a:rPr lang="hr-HR" sz="1200" dirty="0" err="1" smtClean="0"/>
                        <a:t>ponaš.</a:t>
                      </a:r>
                      <a:r>
                        <a:rPr lang="hr-HR" sz="1200" dirty="0" smtClean="0"/>
                        <a:t>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6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Nositelji 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 smtClean="0"/>
                        <a:t>Na</a:t>
                      </a:r>
                      <a:r>
                        <a:rPr lang="hr-HR" sz="1200" baseline="0" dirty="0" smtClean="0"/>
                        <a:t> nivou cijele škole: koordinator-psiholog, pedagog, razrednici, svi učitelji, učenici, tehničko osoblje, roditelji, ZZJZ,policija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39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Način realizacije 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/>
                        <a:t>Edukacija edukatora, rad s učenicima, rad s roditeljima, suradnja s drugim </a:t>
                      </a:r>
                      <a:r>
                        <a:rPr lang="hr-HR" sz="1200" dirty="0" smtClean="0"/>
                        <a:t>institucijama,</a:t>
                      </a:r>
                      <a:r>
                        <a:rPr lang="hr-HR" sz="1200" baseline="0" dirty="0" smtClean="0"/>
                        <a:t> </a:t>
                      </a:r>
                      <a:r>
                        <a:rPr lang="hr-HR" sz="1200" dirty="0" smtClean="0"/>
                        <a:t>praćenje </a:t>
                      </a:r>
                      <a:r>
                        <a:rPr lang="hr-HR" sz="1200" dirty="0"/>
                        <a:t>stručne i druge literature, </a:t>
                      </a:r>
                      <a:r>
                        <a:rPr lang="hr-HR" sz="1200" dirty="0" smtClean="0"/>
                        <a:t>  upućivanje </a:t>
                      </a:r>
                      <a:r>
                        <a:rPr lang="hr-HR" sz="1200" dirty="0"/>
                        <a:t>učenika na korisno provođenje slobodnog vremena ( INA i IŠA </a:t>
                      </a:r>
                      <a:r>
                        <a:rPr lang="hr-HR" sz="1200" dirty="0" smtClean="0"/>
                        <a:t>).</a:t>
                      </a:r>
                      <a:r>
                        <a:rPr lang="hr-HR" sz="1200" baseline="0" dirty="0" smtClean="0"/>
                        <a:t> Aktivnosti vršnjaka pomagača. Dežurstva nastavnika.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aseline="0" dirty="0" smtClean="0"/>
                        <a:t>5.r.-Stop nasilju- kino-učenički radovi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aseline="0" dirty="0" smtClean="0"/>
                        <a:t>1.-8.r.- Za sigurno i poticajno okruženje- UNICEF - svi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baseline="0" dirty="0" smtClean="0"/>
                        <a:t>1.-8. – Zdravstveni odgoj / Građanski odgoj i obrazovanje- međupredmetne teme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b="1" dirty="0" smtClean="0"/>
                        <a:t>6.-7.</a:t>
                      </a:r>
                      <a:r>
                        <a:rPr lang="hr-HR" sz="1200" b="1" baseline="0" dirty="0" smtClean="0"/>
                        <a:t> </a:t>
                      </a:r>
                      <a:r>
                        <a:rPr lang="hr-HR" sz="1200" b="1" dirty="0" smtClean="0"/>
                        <a:t>-Trening</a:t>
                      </a:r>
                      <a:r>
                        <a:rPr lang="hr-HR" sz="1200" b="1" baseline="0" dirty="0" smtClean="0"/>
                        <a:t> životnih vještina (ZZJZ)-po </a:t>
                      </a:r>
                      <a:r>
                        <a:rPr lang="hr-HR" sz="1200" baseline="0" dirty="0" smtClean="0"/>
                        <a:t>13 radionica na SR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b="1" baseline="0" dirty="0" smtClean="0"/>
                        <a:t>RN</a:t>
                      </a:r>
                      <a:r>
                        <a:rPr lang="hr-HR" sz="1200" baseline="0" dirty="0" smtClean="0"/>
                        <a:t>- Prevencija elektroničkog nasilja (2.r.-mobiteli-2 sata, 3. i 4.r.-mobiteli i internet – 3 sata) – 1.pol.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b="1" baseline="0" dirty="0" smtClean="0"/>
                        <a:t>7.i 8.r. – Sigurno ponašanje na internetu- predavanje i anketa PU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PN– Sigurnih pet za sigurniji net- opasnosti interneta-na sati informatike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2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 smtClean="0"/>
                        <a:t>Vremenik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Tijekom cijele godine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Tijekom cijele godine.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9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 smtClean="0"/>
                        <a:t>troškovnik </a:t>
                      </a:r>
                      <a:r>
                        <a:rPr lang="hr-HR" sz="1200" dirty="0"/>
                        <a:t>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ZZJZ, PU, škola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Stručni skupovi – edukacija, potrebna literatura za rad s učenicima i roditeljima, dnevnice za vanjske </a:t>
                      </a:r>
                      <a:r>
                        <a:rPr lang="hr-HR" sz="1200" dirty="0" err="1"/>
                        <a:t>suradnike..</a:t>
                      </a:r>
                      <a:r>
                        <a:rPr lang="hr-HR" sz="1200" dirty="0"/>
                        <a:t>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83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Način vrednovanja </a:t>
                      </a:r>
                      <a:r>
                        <a:rPr lang="hr-HR" sz="1200" dirty="0" smtClean="0"/>
                        <a:t>korištenja rezultata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Postupak </a:t>
                      </a:r>
                      <a:r>
                        <a:rPr lang="hr-HR" sz="1200" dirty="0" err="1"/>
                        <a:t>samoprocjene</a:t>
                      </a:r>
                      <a:r>
                        <a:rPr lang="hr-HR" sz="1200" dirty="0"/>
                        <a:t> uspješnosti i postignuća u </a:t>
                      </a:r>
                      <a:r>
                        <a:rPr lang="hr-HR" sz="1200" dirty="0" smtClean="0"/>
                        <a:t>školi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 err="1"/>
                        <a:t>Samovrednovanje</a:t>
                      </a:r>
                      <a:r>
                        <a:rPr lang="hr-HR" sz="1200" dirty="0"/>
                        <a:t>, kritički osvrt na učinjeno ili nedovoljno učinjeno. Analizirati uspjeh sa suradnicima na kraju nastavne godine. Uočiti metode i postupke koji su dali najbolje rezultate.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9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/>
                        <a:t>Voditelj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/>
                        <a:t>Psiholog </a:t>
                      </a:r>
                      <a:r>
                        <a:rPr lang="hr-HR" sz="1200" dirty="0" smtClean="0"/>
                        <a:t>–</a:t>
                      </a:r>
                      <a:r>
                        <a:rPr lang="hr-HR" sz="1200" baseline="0" dirty="0" smtClean="0"/>
                        <a:t> Dragana Švenjak</a:t>
                      </a:r>
                      <a:r>
                        <a:rPr lang="hr-HR" sz="1200" b="1" baseline="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hr-HR" sz="1200" b="1" baseline="0" dirty="0" smtClean="0">
                          <a:latin typeface="Times New Roman"/>
                          <a:cs typeface="Times New Roman"/>
                        </a:rPr>
                        <a:t> /   </a:t>
                      </a:r>
                      <a:r>
                        <a:rPr lang="hr-HR" sz="1200" dirty="0" smtClean="0"/>
                        <a:t>Pedagog </a:t>
                      </a:r>
                      <a:r>
                        <a:rPr lang="hr-HR" sz="1200" dirty="0"/>
                        <a:t>– Silvana </a:t>
                      </a:r>
                      <a:r>
                        <a:rPr lang="hr-HR" sz="1200" dirty="0" smtClean="0"/>
                        <a:t>Stipić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213362"/>
              </p:ext>
            </p:extLst>
          </p:nvPr>
        </p:nvGraphicFramePr>
        <p:xfrm>
          <a:off x="251520" y="1124744"/>
          <a:ext cx="8640960" cy="5040934"/>
        </p:xfrm>
        <a:graphic>
          <a:graphicData uri="http://schemas.openxmlformats.org/drawingml/2006/table">
            <a:tbl>
              <a:tblPr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1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0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PROFESIONALNO INFORMIRANJE I USMJERAVANJE</a:t>
                      </a:r>
                      <a:endParaRPr lang="hr-HR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Informirati učenike o srednjim školama, programima, zanimanjima i pomoći im u odabiru škole i programa koji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najbolje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odgovaraju njihovim znanjima i sposobnostima.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Pomoći učenicima da odaberu onu školu i program koji će im omogućiti zadovoljstvo u budućem životu i radu.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Psiholog, pedagog, razrednici, učenici, roditelji, služba za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PU - CISOK, obiteljski liječnik, medicina rada, Ured državne uprave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Praćenje učenika tijekom školovanja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, davanje brošura i letaka o srednjim školama,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suradnja sa srednjim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školama,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pano za PU, razgovor s učenicima i roditeljima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, dogovor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za savjetovanje u CISOK-u,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održavanje SR 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i RS, objava svih dostupnih informacija na web stranici škole, davanje šifri za e-upis,  pomaganje učenicima i roditeljima pri e-upisu i vođenje dokumentacije. Suradnja s Uredom državne uprave – upis učenika s teškoćama.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cijele školske godine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. – naročito u 2. polugodištu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Detaljan </a:t>
                      </a: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Odlazak na Smotru srednjih škola  i Sajam poslova o trošku </a:t>
                      </a:r>
                      <a:r>
                        <a:rPr lang="hr-H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učenika</a:t>
                      </a:r>
                      <a:r>
                        <a:rPr lang="hr-HR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u slobodno vrijeme - prema interesima učenika i rasporedu srednjih škola – Dan otvorenih vrata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Samovrednovanje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, analiza rada sa suradnicima, pomoć pojedinim učenicima </a:t>
                      </a:r>
                      <a:r>
                        <a:rPr lang="hr-HR" sz="16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pri</a:t>
                      </a:r>
                      <a:r>
                        <a:rPr lang="hr-HR" sz="16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upisu,</a:t>
                      </a:r>
                      <a:r>
                        <a:rPr lang="hr-HR" sz="16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te praćenje uspjeha i ponašanja učenika u srednjim </a:t>
                      </a:r>
                      <a:r>
                        <a:rPr lang="hr-HR" sz="16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školama</a:t>
                      </a:r>
                      <a:endParaRPr lang="hr-HR" sz="16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Voditeljice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Silvana Stipić </a:t>
                      </a:r>
                      <a:r>
                        <a:rPr lang="hr-HR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hr-HR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razrednici 8. razreda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755576" y="352981"/>
            <a:ext cx="5760640" cy="61555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hr-HR" sz="1600" b="1" i="0" u="none" strike="noStrike" cap="none" normalizeH="0" baseline="0" dirty="0" smtClean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PRILOG 14. – </a:t>
            </a:r>
            <a:r>
              <a:rPr kumimoji="0" lang="hr-HR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PROFESIONALNO USMJERAVANJE</a:t>
            </a:r>
            <a:endParaRPr kumimoji="0" lang="hr-HR" sz="16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012248"/>
              </p:ext>
            </p:extLst>
          </p:nvPr>
        </p:nvGraphicFramePr>
        <p:xfrm>
          <a:off x="539552" y="836711"/>
          <a:ext cx="8136904" cy="5454282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1136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7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3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ZDRAVSTVENA I SOCIJALNA ZAŠTITA</a:t>
                      </a:r>
                      <a:endParaRPr lang="hr-H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7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KULTURNA I JAVNA DJELATNOST</a:t>
                      </a:r>
                      <a:endParaRPr lang="hr-H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0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Briga o zdravlju djece, rad na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prevenc,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razviti svijest o higijeni i čuvanju zdravlja, pomoći u socijalizaciji djece, rad na boljim odnosima, 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kulturno ponašanje, prihvaćati i sudjelovati u kulturnim i javnim događanjima.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4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Zadovoljnija i zdravija djeca u školi, u svom domu. Pomoći djeci iz deprivirajućih obitelji (droga,alkohol,kriminal)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Navesti učenike na aktivno sudjelovanje i praćenje javnih i kulturnih manifestacija. 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Pedagog, psiholog,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ravnatelj, liječnik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, CSS, policija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Učitelji, voditelji INA, Općina Bibinje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4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Cijepljenje</a:t>
                      </a:r>
                      <a:r>
                        <a:rPr lang="hr-HR" sz="1400" u="sng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-</a:t>
                      </a:r>
                      <a:r>
                        <a:rPr lang="hr-HR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1.r.-DI-TE-POLIO , 6..r. –HEPATITIS B, 8.r.-DI-TE-POLIO         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400" u="sng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sistematski pregledi</a:t>
                      </a:r>
                      <a:r>
                        <a:rPr lang="hr-HR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 5.r.,8.r., 3.r.-pregled vida,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6.r.-lokomotorni sustav, za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upis u 1.r.                                 -</a:t>
                      </a:r>
                      <a:r>
                        <a:rPr lang="hr-HR" sz="1400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Predavanja</a:t>
                      </a:r>
                      <a:r>
                        <a:rPr lang="hr-HR" sz="1400" u="none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doktorice-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5.r.-pubertet i menstruacija, 8.r.-reproduktivno zdravlje i spolno prenosive bolesti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400" u="sng" dirty="0">
                          <a:latin typeface="Times New Roman"/>
                          <a:ea typeface="Times New Roman"/>
                          <a:cs typeface="Times New Roman"/>
                        </a:rPr>
                        <a:t>radionice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za roditelje i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učenike, suradnja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 CSS, Crvenim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križem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policijom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Obilježiti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: Božićne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 Uskrsne blagdane, Dan Općine, Dan škole, Svi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Sveti..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.,posjete kazalištu, kinu, muzeju, sudjelovanje u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priredbi,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karnevalu,sportu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, natjecanja, literarna zbivanja, susreti s piscem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, humanitarne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akcije</a:t>
                      </a:r>
                      <a:r>
                        <a:rPr lang="hr-HR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..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Cijelu nastavnu godinu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Tijekom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nastavne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godine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latin typeface="Times New Roman"/>
                          <a:ea typeface="Times New Roman"/>
                          <a:cs typeface="Times New Roman"/>
                        </a:rPr>
                        <a:t>Osnivač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Na trošak škole, roditelja, općine, županije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Način vrednovanja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Sva djeca redovito cijepljena i pregledana, emocionalno i socijalno zadovoljnija djeca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Iza svake manifestacije napraviti analizu - što je bilo dobro,a što moramo mijenjati.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Voditeljica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Silvana 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Stipić 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svi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611560" y="188640"/>
            <a:ext cx="511717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       PRILOG 15. – ZDRAVSTVENA I SOCIJALNA ZAŠTITA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	              KULTURNA I JAVNA DJELATNOST</a:t>
            </a:r>
            <a:endParaRPr kumimoji="0" lang="hr-HR" sz="8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  <a:endParaRPr kumimoji="0" lang="hr-HR" sz="18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hr-HR" sz="32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ŠKOLSKI RAZVOJNI PLAN</a:t>
            </a:r>
            <a:endParaRPr lang="hr-HR" sz="3200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123537"/>
              </p:ext>
            </p:extLst>
          </p:nvPr>
        </p:nvGraphicFramePr>
        <p:xfrm>
          <a:off x="323526" y="980728"/>
          <a:ext cx="8568954" cy="5398896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{69CF1AB2-1976-4502-BF36-3FF5EA218861}</a:tableStyleId>
              </a:tblPr>
              <a:tblGrid>
                <a:gridCol w="1962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4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4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8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47952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CILJEVI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METODE I AKTIVNOSTI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NUŽNI RESURSI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DATUM  ZA OSTVARENJE CILJEVA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OSOBE</a:t>
                      </a:r>
                      <a:r>
                        <a:rPr lang="hr-HR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ODGOVORNE ZA REALIZACIJU</a:t>
                      </a:r>
                      <a:endParaRPr lang="hr-HR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POKAZATELJI OSTVARENJA CILJEVA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8120"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Intenzivirati</a:t>
                      </a:r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odgojno djelovanje</a:t>
                      </a:r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Nastavak aktivnosti: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TŽV -6. i 7.r.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Za sigurno i poticajno okruž</a:t>
                      </a:r>
                      <a:r>
                        <a:rPr lang="hr-HR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 školama</a:t>
                      </a:r>
                      <a:r>
                        <a:rPr lang="hr-HR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svi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Sigurnih pet za sigurniji net- PN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NOVO: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RN- Prevencija</a:t>
                      </a:r>
                      <a:r>
                        <a:rPr lang="hr-HR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elektroničkog zlostavljanja</a:t>
                      </a:r>
                      <a:endParaRPr lang="hr-HR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7.-8. – Sigurno ponašanje na internetu</a:t>
                      </a:r>
                      <a:endParaRPr lang="en-US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1.TŽV-radionice: soc.vještine, ŠPP</a:t>
                      </a:r>
                      <a:endParaRPr lang="hr-HR" sz="1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2.pravila,vrijednosti,  posljedice, restitucija</a:t>
                      </a:r>
                    </a:p>
                    <a:p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3.radionice- na informatici</a:t>
                      </a:r>
                    </a:p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4. 2.r.-mobiteli-2</a:t>
                      </a:r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sata 3/4.r.-mob.,inter.-3sata</a:t>
                      </a:r>
                    </a:p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5.Policija-predavanje i ankete</a:t>
                      </a:r>
                    </a:p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Psihologinja-koordinator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-Uključiti</a:t>
                      </a:r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roditelje i sve djelatnike škole</a:t>
                      </a:r>
                    </a:p>
                    <a:p>
                      <a:endParaRPr lang="hr-HR" sz="12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Suradnja 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ZZJZ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UNICEF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POLICIJA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Kraj</a:t>
                      </a:r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nastavne godine i nastavak iduće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Ravnatelj, učitelji,</a:t>
                      </a:r>
                    </a:p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SRS,</a:t>
                      </a:r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tehn. osoblje, 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Sigurnije i ljepše ozračje u školi, poštivanje osoba i svoje i tuđe imovine, razvoj prijateljstva</a:t>
                      </a:r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 tolerancije, </a:t>
                      </a:r>
                    </a:p>
                    <a:p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-razvoj empatije i  brige za druge i drugačije</a:t>
                      </a:r>
                    </a:p>
                    <a:p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-Razvijene socijalne vještine</a:t>
                      </a:r>
                    </a:p>
                    <a:p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-Oprez pri korištenju  interneta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2824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-razvijati: soc.vještine, suočavanje s problemima, donošenje odluke</a:t>
                      </a:r>
                    </a:p>
                    <a:p>
                      <a:r>
                        <a:rPr lang="hr-HR" sz="1200" dirty="0" smtClean="0"/>
                        <a:t>-spriječiti elektr.zlostavljanje</a:t>
                      </a:r>
                    </a:p>
                    <a:p>
                      <a:r>
                        <a:rPr lang="hr-HR" sz="1200" dirty="0" smtClean="0"/>
                        <a:t>-uporaba intern. za edukativne</a:t>
                      </a:r>
                      <a:r>
                        <a:rPr lang="hr-HR" sz="1200" baseline="0" dirty="0" smtClean="0"/>
                        <a:t> svrhe</a:t>
                      </a:r>
                    </a:p>
                    <a:p>
                      <a:r>
                        <a:rPr lang="hr-HR" sz="1200" baseline="0" dirty="0" smtClean="0"/>
                        <a:t>-smanjiti uporabu mobitela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Edukacija djelarnika</a:t>
                      </a:r>
                    </a:p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Nabava nove IT</a:t>
                      </a:r>
                      <a:endParaRPr lang="hr-HR" sz="12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Uporaba nove IT  u nast.procesu</a:t>
                      </a:r>
                    </a:p>
                    <a:p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-provoditi kroz sve predmete, INA, ŠPPO</a:t>
                      </a:r>
                    </a:p>
                    <a:p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Županija, </a:t>
                      </a:r>
                    </a:p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lokalna zajednica</a:t>
                      </a:r>
                    </a:p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-općina Bibinje</a:t>
                      </a:r>
                    </a:p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MZOŠ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Kraj</a:t>
                      </a:r>
                      <a:r>
                        <a:rPr lang="hr-H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školske godine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Ravnatelj, nastavnici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-smanjeno elektronsko i drugo zlostavljanje među učenicima</a:t>
                      </a:r>
                      <a:endParaRPr lang="hr-H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177198"/>
              </p:ext>
            </p:extLst>
          </p:nvPr>
        </p:nvGraphicFramePr>
        <p:xfrm>
          <a:off x="323528" y="609599"/>
          <a:ext cx="8439472" cy="5776932"/>
        </p:xfrm>
        <a:graphic>
          <a:graphicData uri="http://schemas.openxmlformats.org/drawingml/2006/table">
            <a:tbl>
              <a:tblPr/>
              <a:tblGrid>
                <a:gridCol w="1034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0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4716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SHEMA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ŠK. VOĆA / MLIJEKA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GRADOVI EUROPE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DAN ŠKOLE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BOŽIĆNI SAJAM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08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1.-8.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1.-8.r.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1.-8.r.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-smanjiti unos masti, šećera i soli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-dati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. svježe voće i mlijeko- ZO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Planiranje </a:t>
                      </a:r>
                      <a:r>
                        <a:rPr lang="hr-HR" sz="140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putovanja</a:t>
                      </a:r>
                      <a:r>
                        <a:rPr lang="hr-HR" sz="140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</a:t>
                      </a:r>
                      <a:r>
                        <a:rPr lang="hr-HR" sz="140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km, zanimljivosti, </a:t>
                      </a:r>
                      <a:r>
                        <a:rPr lang="hr-HR" sz="14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izrada </a:t>
                      </a:r>
                      <a:r>
                        <a:rPr lang="hr-HR" sz="140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troškovnika- priprema za život</a:t>
                      </a:r>
                      <a:endParaRPr lang="hr-HR" sz="1400" u="none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Obilježiti Dan škole prigodnom priredbom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Razvijati kreativnost učenika, upućivati u poduzetništvo-izrada,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prodaja, ulaganje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-promovirati zdrave prehrambene navike djece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Izrada vlastitog projekta, služenje internetom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Aktivirati učenike da pokažu svoje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talente i postignuća u INA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Upoznati lokal. zajedn. s radom škole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i prodati proizvode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EU, MZOŠ, učitelji, učenici,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kuharica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Učenici, nast. M,G,INF.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učenici., učitelji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RN, rodit.,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zadrugari, lik.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grupa,dragovoljci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72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Učenicima 1.-8.r. će se dijeliti svježe voće, a 1.-4. i mlijeko 1x tjedno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plakati,predavanja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-uz upute nastavnika rad kod kuće-interdisciplinarno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Priredba za roditelje i učenike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prodaja Božićnih ukrasa i predmeta koje su izradili učenici i nastavnici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2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Tijekom godine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1.pol.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14.svibnja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prosinac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EU, MZOS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05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i korištenja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Pratiti učenike koliko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i kako jedu voće i piju mlijeko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Prezentacije pred razredom, ocjene nastavnika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Kritički osvrt  na organizaciju,</a:t>
                      </a: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sadržaj i tijek priredbe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prodaja-poduzetn., mišljenje lokalne zajedn., popraviti propušteno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94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Kuharica / svi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M.Peša / M.Mrkić /</a:t>
                      </a:r>
                    </a:p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N.Joja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RN, knjižničarka, GK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RN, INA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371600" y="152400"/>
            <a:ext cx="42652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           </a:t>
            </a:r>
            <a:r>
              <a:rPr kumimoji="0" lang="hr-HR" sz="1400" b="1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PRILOG 16 -   PROJEKTI</a:t>
            </a:r>
            <a:endParaRPr kumimoji="0" lang="hr-HR" sz="800" b="1" i="0" u="none" strike="noStrike" normalizeH="0" baseline="0" dirty="0" smtClean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1" i="0" u="none" strike="noStrike" normalizeH="0" baseline="0" dirty="0" smtClean="0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852549"/>
              </p:ext>
            </p:extLst>
          </p:nvPr>
        </p:nvGraphicFramePr>
        <p:xfrm>
          <a:off x="323529" y="620690"/>
          <a:ext cx="8363271" cy="6057734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08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0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983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program, projekt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VEČER S MATEMATIKOM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SJEĆANJE NA VUKOVAR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SEDMI KONTINENT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hr-H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 – EKO PROJEKT</a:t>
                      </a:r>
                    </a:p>
                    <a:p>
                      <a:pPr algn="ctr"/>
                      <a:endParaRPr lang="hr-H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01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1.- 8.r.</a:t>
                      </a:r>
                      <a:endParaRPr lang="hr-HR" sz="14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8.r.</a:t>
                      </a:r>
                      <a:endParaRPr lang="hr-HR" sz="14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– 8.r.</a:t>
                      </a:r>
                      <a:endParaRPr lang="hr-HR" sz="14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RN</a:t>
                      </a:r>
                      <a:endParaRPr lang="hr-HR" sz="14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400" b="1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razvijati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istraživački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rad</a:t>
                      </a: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poticati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kvalit</a:t>
                      </a: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hr-HR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timsku</a:t>
                      </a: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suradnju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hr-HR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suradničk</a:t>
                      </a: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odnos</a:t>
                      </a: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roditelja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učitelja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-Vukovar</a:t>
                      </a:r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u okviru teme o toleranciji</a:t>
                      </a:r>
                    </a:p>
                    <a:p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-istraživanje o svim znamenitim osobama i spomenicima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1.-2.r.-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3.-4.r.-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5.-6.r.-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7.-8.r.-</a:t>
                      </a:r>
                    </a:p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-uz ŠPP-prigodni filmovi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Obilježavanje Svjetskog dana voda „Voda i čovjek,snaga i znanje”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4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400" b="1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Raditi</a:t>
                      </a:r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matematiku na drugačiji način i učiniti je zabavnom, zajedno s roditeljima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-isticanje poštov. i zahvalnosti svim </a:t>
                      </a:r>
                      <a:r>
                        <a:rPr lang="hr-HR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hrv</a:t>
                      </a:r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sudionicima rata i poznatim osobama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Animirani filmovi-njihovo razumijevanje, značaj i utjecaj na djecu i mlade</a:t>
                      </a:r>
                    </a:p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-razvijati filmsku pismenost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Istražiti vrijednost, značaj i potrebu očuvanja mora.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r>
                        <a:rPr lang="hr-HR" sz="1400" b="1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Učitelji, učenici, roditelji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učenici, nastavnici dr. grupe predmeta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Učenici, nastavnici,roditelji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Učiteljice i učenici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41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400" b="1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Sudjelovanje u natjecanju učenika i roditelja, rješavanje zadataka kroz igru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Istraživanje, izrada PowerPoint prez. i izlaganje pred uč.i nast.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Kino predstave u Kazalištu lutaka Zadar i razg. s glumcem, režiserom,</a:t>
                      </a:r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-debata</a:t>
                      </a:r>
                      <a:endParaRPr lang="hr-HR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Istraživanje, izrada plakata, prezentacija</a:t>
                      </a:r>
                    </a:p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-grupni rad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7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400" b="1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prosinac.2015.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1.pol.- 18.11.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Travanj/svibanj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22.3. 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škola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škola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Udruga Djeca susreću umjetnost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škola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2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anketni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listić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za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učenike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roditelje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Rasprava, komentari, primjedbe, pohvale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Izložba, prezentacija, komentari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43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Predmet. 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M. Koritnik/RN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Dr.grupa predmeta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SVI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Učiteljice RN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60648"/>
            <a:ext cx="47880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 smtClean="0">
                <a:latin typeface="Arial" pitchFamily="34" charset="0"/>
                <a:ea typeface="Times New Roman" pitchFamily="18" charset="0"/>
              </a:rPr>
              <a:t>        PRILOG 16 -   PROJEKTI</a:t>
            </a:r>
            <a:endParaRPr kumimoji="0" lang="hr-HR" sz="18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022" y="0"/>
            <a:ext cx="4191000" cy="533400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lang="hr-HR" sz="2400" dirty="0" smtClean="0">
                <a:latin typeface="Arial" pitchFamily="34" charset="0"/>
                <a:ea typeface="Times New Roman" pitchFamily="18" charset="0"/>
              </a:rPr>
              <a:t>PRILOG 16 -   PROJEKTI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002423"/>
              </p:ext>
            </p:extLst>
          </p:nvPr>
        </p:nvGraphicFramePr>
        <p:xfrm>
          <a:off x="304800" y="685801"/>
          <a:ext cx="8458201" cy="5943599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19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0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0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89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89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886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SIGURNIH PET ZA SIGURNIJI NET</a:t>
                      </a:r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SABOR GLAGOLJAŠA</a:t>
                      </a:r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DETEKTIVI ZA DOBRO</a:t>
                      </a:r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IZRADA</a:t>
                      </a:r>
                      <a:r>
                        <a:rPr lang="hr-HR" sz="1400" b="1" baseline="0" dirty="0" smtClean="0">
                          <a:solidFill>
                            <a:schemeClr val="tx1"/>
                          </a:solidFill>
                        </a:rPr>
                        <a:t> ŠKOLSKOG MURALA</a:t>
                      </a:r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35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1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Educirati  učenike o opasnostima interneta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-facebook, chat, 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Njegovanje glagoljice i razvoj interesa učenika za to pismo</a:t>
                      </a:r>
                    </a:p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Svakodnevno pratiti događanja u školi, domu, okolini. Izabrati dobra djela i objaviti ih.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Oslikati školski</a:t>
                      </a:r>
                      <a:r>
                        <a:rPr lang="hr-HR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zid, naučiti učenike izrađivati mural. </a:t>
                      </a:r>
                    </a:p>
                    <a:p>
                      <a:r>
                        <a:rPr lang="hr-HR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-spriječiti pisanje po zidu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3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Dobre i loše strane interneta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Razvijanje</a:t>
                      </a:r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kreativnosti kroz motive glagoljice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uočavati dobra djela, koment. i prihvaćati takav obrazac ponašanja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Poticati ideje, kreativnost i talente učenika. </a:t>
                      </a:r>
                    </a:p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-motiv-glagoljica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3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Učiteljice, psihologinja, učenici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Hj,V,LK</a:t>
                      </a:r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 RN </a:t>
                      </a:r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knjižničarka, Udruga glagoljaša, učenici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Nastavnice i učenici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Učenici,</a:t>
                      </a:r>
                      <a:r>
                        <a:rPr lang="hr-HR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nast. LK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678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realizac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Radionice – sadržaji su na mrežnim stranicama petzanet.hr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7 radion.u školi, 4 naše</a:t>
                      </a:r>
                    </a:p>
                    <a:p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-Izrada nakita s glagolj.</a:t>
                      </a:r>
                    </a:p>
                    <a:p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-izrada ukrasnih kutija</a:t>
                      </a:r>
                    </a:p>
                    <a:p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-oslikav. vrećica i ubrusa</a:t>
                      </a:r>
                    </a:p>
                    <a:p>
                      <a:r>
                        <a:rPr lang="hr-H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-transkripc. glagolj.text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Sva dobra djela objaviti na web stranici škole ili u školskom web časopisu. Razgovor i mišljenje o djelu.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Planiranje, priprema, nabava materijala, izrada murala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Vremen.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Do kraja studenoga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17.9.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Tijekom godine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Tijekom godine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9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Na teret škole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škola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9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Pratiti</a:t>
                      </a:r>
                      <a:r>
                        <a:rPr lang="hr-HR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prisutnost uč.na netu ( s roditeljima)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Izložba izrađenih predmeta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uočavati reakcije učenika i</a:t>
                      </a:r>
                      <a:r>
                        <a:rPr lang="hr-HR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pohvaliti dobra djela.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Reakcije učenika, roditelja, gostiju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59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Predmet. 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Psih.Švenjak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Hj,V, 3. i 4.r.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M.Jelić / A.B.Budanko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M.Ćavar Radić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hr-HR" sz="2600" dirty="0" smtClean="0"/>
              <a:t>Prilog17.   OBILJEŽAVANJE NACIONALNIH, EU I SVJETSKIH DANA </a:t>
            </a:r>
            <a:endParaRPr lang="en-US" sz="2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057806"/>
              </p:ext>
            </p:extLst>
          </p:nvPr>
        </p:nvGraphicFramePr>
        <p:xfrm>
          <a:off x="475957" y="1143000"/>
          <a:ext cx="8229600" cy="48463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7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53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vrijeme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SADRŽAJ AKTIVNOSTI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NOSI</a:t>
                      </a:r>
                    </a:p>
                    <a:p>
                      <a:r>
                        <a:rPr lang="hr-HR" sz="1700" b="0" i="0" dirty="0" smtClean="0"/>
                        <a:t>OCI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PRIMJEDBE</a:t>
                      </a:r>
                      <a:endParaRPr lang="en-US" sz="17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26.9.</a:t>
                      </a:r>
                    </a:p>
                    <a:p>
                      <a:r>
                        <a:rPr lang="hr-HR" sz="1700" b="0" i="0" dirty="0" smtClean="0"/>
                        <a:t>30.9.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Evropski Dan jezika</a:t>
                      </a:r>
                      <a:endParaRPr lang="en-US" sz="17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Evropski Dan sporta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svi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-strani jezici-repanje za sve uč.</a:t>
                      </a:r>
                    </a:p>
                    <a:p>
                      <a:r>
                        <a:rPr lang="hr-HR" sz="1700" b="0" i="0" dirty="0" smtClean="0"/>
                        <a:t>-RN-vježbanje, PN-kros</a:t>
                      </a:r>
                      <a:endParaRPr lang="en-US" sz="17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5.10.</a:t>
                      </a:r>
                    </a:p>
                    <a:p>
                      <a:r>
                        <a:rPr lang="hr-HR" sz="1700" b="0" i="0" dirty="0" smtClean="0"/>
                        <a:t>8.10.</a:t>
                      </a:r>
                    </a:p>
                    <a:p>
                      <a:r>
                        <a:rPr lang="hr-HR" sz="1400" b="0" i="0" dirty="0" smtClean="0"/>
                        <a:t>15.10.-15.11.</a:t>
                      </a:r>
                    </a:p>
                    <a:p>
                      <a:r>
                        <a:rPr lang="hr-HR" sz="1700" b="0" i="0" dirty="0" smtClean="0"/>
                        <a:t>27.10.</a:t>
                      </a:r>
                    </a:p>
                    <a:p>
                      <a:r>
                        <a:rPr lang="hr-HR" sz="1700" b="0" i="0" dirty="0" smtClean="0"/>
                        <a:t>20.10.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Međunarodni</a:t>
                      </a:r>
                      <a:r>
                        <a:rPr lang="en-US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učitelja</a:t>
                      </a:r>
                      <a:endParaRPr lang="hr-HR" sz="17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-Dan </a:t>
                      </a:r>
                      <a:r>
                        <a:rPr lang="en-US" sz="17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neovisnosti</a:t>
                      </a:r>
                      <a:r>
                        <a:rPr lang="en-US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RH</a:t>
                      </a:r>
                      <a:endParaRPr lang="hr-HR" sz="17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-Mjesec hrvatske knjige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7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Međunar</a:t>
                      </a:r>
                      <a:r>
                        <a:rPr lang="hr-HR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šk</a:t>
                      </a:r>
                      <a:r>
                        <a:rPr lang="hr-HR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en-US" sz="17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njižnica</a:t>
                      </a:r>
                      <a:endParaRPr lang="hr-HR" sz="17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-Plodovi Zemlje i Dan jabuka</a:t>
                      </a:r>
                      <a:endParaRPr lang="en-US" sz="17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Svi</a:t>
                      </a:r>
                    </a:p>
                    <a:p>
                      <a:endParaRPr lang="hr-HR" sz="1700" b="0" i="0" dirty="0" smtClean="0"/>
                    </a:p>
                    <a:p>
                      <a:endParaRPr lang="hr-HR" sz="1700" b="0" i="0" dirty="0" smtClean="0"/>
                    </a:p>
                    <a:p>
                      <a:endParaRPr lang="hr-HR" sz="1700" b="0" i="0" dirty="0" smtClean="0"/>
                    </a:p>
                    <a:p>
                      <a:r>
                        <a:rPr lang="hr-HR" sz="1700" b="0" i="0" dirty="0" smtClean="0"/>
                        <a:t>RN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0" i="0" dirty="0" smtClean="0"/>
                        <a:t>Posjet drž.</a:t>
                      </a:r>
                      <a:r>
                        <a:rPr lang="hr-HR" sz="1600" b="0" i="0" baseline="0" dirty="0" smtClean="0"/>
                        <a:t> skupu uč.zadruga+večera</a:t>
                      </a:r>
                      <a:endParaRPr lang="hr-HR" sz="1600" b="0" i="0" dirty="0" smtClean="0"/>
                    </a:p>
                    <a:p>
                      <a:r>
                        <a:rPr lang="hr-HR" sz="1700" b="0" i="0" dirty="0" smtClean="0"/>
                        <a:t>Na SR</a:t>
                      </a:r>
                      <a:r>
                        <a:rPr lang="hr-HR" sz="1700" b="0" i="0" baseline="0" dirty="0" smtClean="0"/>
                        <a:t> i povijesti</a:t>
                      </a:r>
                      <a:endParaRPr lang="hr-HR" sz="1700" b="0" i="0" dirty="0" smtClean="0"/>
                    </a:p>
                    <a:p>
                      <a:r>
                        <a:rPr lang="hr-HR" sz="1700" b="0" i="0" dirty="0" smtClean="0"/>
                        <a:t>Izložba knjiga u školskoj knjižnici</a:t>
                      </a:r>
                    </a:p>
                    <a:p>
                      <a:r>
                        <a:rPr lang="hr-HR" sz="1700" b="0" i="0" dirty="0" smtClean="0"/>
                        <a:t>Novi naslovi i bestselleri</a:t>
                      </a:r>
                    </a:p>
                    <a:p>
                      <a:r>
                        <a:rPr lang="hr-HR" sz="1700" b="0" i="0" dirty="0" smtClean="0"/>
                        <a:t>1.i</a:t>
                      </a:r>
                      <a:r>
                        <a:rPr lang="hr-HR" sz="1700" b="0" i="0" baseline="0" dirty="0" smtClean="0"/>
                        <a:t> </a:t>
                      </a:r>
                      <a:r>
                        <a:rPr lang="hr-HR" sz="1700" b="0" i="0" dirty="0" smtClean="0"/>
                        <a:t>2.r.- Dan</a:t>
                      </a:r>
                      <a:r>
                        <a:rPr lang="hr-HR" sz="1700" b="0" i="0" baseline="0" dirty="0" smtClean="0"/>
                        <a:t> jabuka-integr.dan</a:t>
                      </a:r>
                    </a:p>
                    <a:p>
                      <a:r>
                        <a:rPr lang="hr-HR" sz="1700" b="0" i="0" baseline="0" dirty="0" smtClean="0"/>
                        <a:t>3.i 4.r.- Zaboravljena jela-integr.dan</a:t>
                      </a:r>
                      <a:endParaRPr lang="en-US" sz="17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9680"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1.11.</a:t>
                      </a:r>
                    </a:p>
                    <a:p>
                      <a:r>
                        <a:rPr lang="hr-HR" sz="1700" b="0" i="0" dirty="0" smtClean="0"/>
                        <a:t>18.11.</a:t>
                      </a:r>
                    </a:p>
                    <a:p>
                      <a:r>
                        <a:rPr lang="hr-HR" sz="1700" b="0" i="0" dirty="0" smtClean="0"/>
                        <a:t>19.11.</a:t>
                      </a:r>
                    </a:p>
                    <a:p>
                      <a:endParaRPr lang="hr-HR" sz="1700" b="0" i="0" dirty="0" smtClean="0"/>
                    </a:p>
                    <a:p>
                      <a:r>
                        <a:rPr lang="hr-HR" sz="1400" b="0" i="0" dirty="0" smtClean="0"/>
                        <a:t>15.11.-15.12.</a:t>
                      </a: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-Svi Sveti, </a:t>
                      </a:r>
                    </a:p>
                    <a:p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-Dan </a:t>
                      </a:r>
                      <a:r>
                        <a:rPr lang="en-US" sz="170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sjeć</a:t>
                      </a:r>
                      <a:r>
                        <a:rPr lang="hr-HR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Vukovar</a:t>
                      </a:r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Škabrnju</a:t>
                      </a:r>
                      <a:endParaRPr lang="hr-HR" sz="170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7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-Međunarodni dan borbe protiv nasilja nad djecom</a:t>
                      </a:r>
                    </a:p>
                    <a:p>
                      <a:r>
                        <a:rPr lang="hr-HR" sz="17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-mjesec borbe protiv</a:t>
                      </a:r>
                      <a:r>
                        <a:rPr lang="hr-HR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7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ovisnosti</a:t>
                      </a: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svi</a:t>
                      </a:r>
                    </a:p>
                    <a:p>
                      <a:r>
                        <a:rPr lang="hr-HR" sz="1700" b="0" i="0" dirty="0" smtClean="0"/>
                        <a:t>8.r.</a:t>
                      </a:r>
                    </a:p>
                    <a:p>
                      <a:r>
                        <a:rPr lang="hr-HR" sz="1700" b="0" i="0" dirty="0" smtClean="0"/>
                        <a:t>5.r.</a:t>
                      </a:r>
                    </a:p>
                    <a:p>
                      <a:endParaRPr lang="hr-HR" sz="1700" b="0" i="0" dirty="0" smtClean="0"/>
                    </a:p>
                    <a:p>
                      <a:r>
                        <a:rPr lang="hr-HR" sz="1700" b="0" i="0" dirty="0" smtClean="0"/>
                        <a:t>svi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Kroz</a:t>
                      </a:r>
                      <a:r>
                        <a:rPr lang="hr-HR" sz="1700" b="0" i="0" baseline="0" dirty="0" smtClean="0"/>
                        <a:t> nastavu i SR</a:t>
                      </a:r>
                      <a:endParaRPr lang="hr-HR" sz="1700" b="0" i="0" dirty="0" smtClean="0"/>
                    </a:p>
                    <a:p>
                      <a:r>
                        <a:rPr lang="hr-HR" sz="1700" b="0" i="0" dirty="0" smtClean="0"/>
                        <a:t>Projektni dan</a:t>
                      </a:r>
                    </a:p>
                    <a:p>
                      <a:r>
                        <a:rPr lang="hr-HR" sz="1700" b="0" i="0" dirty="0" smtClean="0"/>
                        <a:t>Kino- Stop nasilju</a:t>
                      </a:r>
                    </a:p>
                    <a:p>
                      <a:endParaRPr lang="hr-HR" sz="1700" b="0" i="0" dirty="0" smtClean="0"/>
                    </a:p>
                    <a:p>
                      <a:r>
                        <a:rPr lang="hr-HR" sz="1700" b="0" i="0" dirty="0" smtClean="0"/>
                        <a:t>Radionice</a:t>
                      </a:r>
                      <a:r>
                        <a:rPr lang="hr-HR" sz="1700" b="0" i="0" baseline="0" dirty="0" smtClean="0"/>
                        <a:t> na SR/ tribina za rodit.</a:t>
                      </a:r>
                      <a:endParaRPr lang="en-US" sz="17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6.12./13.12</a:t>
                      </a:r>
                    </a:p>
                    <a:p>
                      <a:r>
                        <a:rPr lang="hr-HR" sz="1700" b="0" i="0" dirty="0" smtClean="0"/>
                        <a:t>25.12.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-Sv.Nikola</a:t>
                      </a:r>
                      <a:r>
                        <a:rPr lang="hr-HR" sz="1700" b="0" i="0" baseline="0" dirty="0" smtClean="0"/>
                        <a:t> / </a:t>
                      </a:r>
                      <a:r>
                        <a:rPr lang="hr-HR" sz="1700" b="0" i="0" dirty="0" smtClean="0"/>
                        <a:t>Sv.Luca</a:t>
                      </a:r>
                    </a:p>
                    <a:p>
                      <a:r>
                        <a:rPr lang="hr-HR" sz="1700" b="0" i="0" dirty="0" smtClean="0"/>
                        <a:t>-Božić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RN</a:t>
                      </a:r>
                    </a:p>
                    <a:p>
                      <a:r>
                        <a:rPr lang="hr-HR" sz="1700" b="0" i="0" dirty="0" smtClean="0"/>
                        <a:t>RN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-pokloni, uređenje interijera</a:t>
                      </a:r>
                    </a:p>
                    <a:p>
                      <a:r>
                        <a:rPr lang="hr-HR" sz="1700" b="0" i="0" dirty="0" smtClean="0"/>
                        <a:t>Božićna priredba</a:t>
                      </a:r>
                      <a:endParaRPr lang="en-US" sz="17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96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30393"/>
            <a:ext cx="8229600" cy="684007"/>
          </a:xfrm>
        </p:spPr>
        <p:txBody>
          <a:bodyPr>
            <a:noAutofit/>
          </a:bodyPr>
          <a:lstStyle/>
          <a:p>
            <a:r>
              <a:rPr lang="hr-HR" sz="2800" dirty="0" smtClean="0"/>
              <a:t>OBILJEŽAVANJE NACIONALNIH, EU I SVJETSKIH DANA 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653787"/>
              </p:ext>
            </p:extLst>
          </p:nvPr>
        </p:nvGraphicFramePr>
        <p:xfrm>
          <a:off x="457200" y="914400"/>
          <a:ext cx="8229600" cy="56642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3058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vrijeme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SADRŽAJ AKTIVNOSTI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NOSI</a:t>
                      </a:r>
                    </a:p>
                    <a:p>
                      <a:r>
                        <a:rPr lang="hr-HR" sz="1600" dirty="0" smtClean="0"/>
                        <a:t>OCI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PRIMJEDBE</a:t>
                      </a:r>
                      <a:endParaRPr lang="en-US" sz="16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9608"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14.2.</a:t>
                      </a:r>
                    </a:p>
                    <a:p>
                      <a:r>
                        <a:rPr lang="hr-HR" sz="1700" b="0" i="0" dirty="0" smtClean="0"/>
                        <a:t>21.2.</a:t>
                      </a:r>
                    </a:p>
                    <a:p>
                      <a:r>
                        <a:rPr lang="hr-HR" sz="1700" b="0" i="0" dirty="0" smtClean="0"/>
                        <a:t>27.2.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70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Valentinovo</a:t>
                      </a:r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hr-HR" sz="170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70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Međunarodni</a:t>
                      </a:r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mater</a:t>
                      </a:r>
                      <a:r>
                        <a:rPr lang="hr-HR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70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jezika</a:t>
                      </a:r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hr-HR" sz="170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 </a:t>
                      </a:r>
                      <a:r>
                        <a:rPr lang="en-US" sz="170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pismenosti</a:t>
                      </a:r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 </a:t>
                      </a:r>
                      <a:r>
                        <a:rPr lang="en-US" sz="170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obitelji</a:t>
                      </a:r>
                      <a:r>
                        <a:rPr lang="en-US" sz="17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PN</a:t>
                      </a:r>
                    </a:p>
                    <a:p>
                      <a:r>
                        <a:rPr lang="hr-HR" sz="1700" b="0" i="0" dirty="0" smtClean="0"/>
                        <a:t>PN</a:t>
                      </a:r>
                    </a:p>
                    <a:p>
                      <a:r>
                        <a:rPr lang="hr-HR" sz="1700" b="0" i="0" dirty="0" smtClean="0"/>
                        <a:t>3.r.</a:t>
                      </a:r>
                      <a:endParaRPr lang="en-US" sz="17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0" i="0" dirty="0" smtClean="0"/>
                        <a:t>Recital ljubavne poezije</a:t>
                      </a:r>
                    </a:p>
                    <a:p>
                      <a:r>
                        <a:rPr lang="hr-HR" sz="1700" b="0" i="0" dirty="0" smtClean="0"/>
                        <a:t>Obilježavanje kroz nastavu Hj</a:t>
                      </a:r>
                    </a:p>
                    <a:p>
                      <a:r>
                        <a:rPr lang="hr-HR" sz="1700" b="0" i="0" dirty="0" smtClean="0"/>
                        <a:t>Čitamo mi u obitelji</a:t>
                      </a:r>
                      <a:r>
                        <a:rPr lang="hr-HR" sz="1700" b="0" i="0" baseline="0" dirty="0" smtClean="0"/>
                        <a:t> svi-projekt knjižn.</a:t>
                      </a:r>
                      <a:endParaRPr lang="en-US" sz="17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6159"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8.3.</a:t>
                      </a:r>
                    </a:p>
                    <a:p>
                      <a:r>
                        <a:rPr lang="hr-HR" sz="1700" dirty="0" smtClean="0"/>
                        <a:t>11-17.3.</a:t>
                      </a:r>
                    </a:p>
                    <a:p>
                      <a:r>
                        <a:rPr lang="hr-HR" sz="1700" dirty="0" smtClean="0"/>
                        <a:t>20.3.</a:t>
                      </a:r>
                    </a:p>
                    <a:p>
                      <a:r>
                        <a:rPr lang="hr-HR" sz="1700" dirty="0" smtClean="0"/>
                        <a:t>22.3.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kern="1200" dirty="0" smtClean="0">
                          <a:effectLst/>
                        </a:rPr>
                        <a:t>-</a:t>
                      </a:r>
                      <a:r>
                        <a:rPr lang="en-US" sz="1700" kern="1200" dirty="0" err="1" smtClean="0">
                          <a:effectLst/>
                        </a:rPr>
                        <a:t>Međunarodni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dan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žena</a:t>
                      </a:r>
                      <a:endParaRPr lang="en-US" sz="1700" kern="1200" dirty="0" smtClean="0">
                        <a:effectLst/>
                      </a:endParaRPr>
                    </a:p>
                    <a:p>
                      <a:r>
                        <a:rPr lang="en-US" sz="1700" kern="1200" dirty="0" smtClean="0">
                          <a:effectLst/>
                        </a:rPr>
                        <a:t>-Dani </a:t>
                      </a:r>
                      <a:r>
                        <a:rPr lang="en-US" sz="1700" kern="1200" dirty="0" err="1" smtClean="0">
                          <a:effectLst/>
                        </a:rPr>
                        <a:t>hrvatskoga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jezika</a:t>
                      </a:r>
                      <a:endParaRPr lang="hr-HR" sz="1700" kern="1200" dirty="0" smtClean="0">
                        <a:effectLst/>
                      </a:endParaRPr>
                    </a:p>
                    <a:p>
                      <a:r>
                        <a:rPr lang="hr-HR" sz="1700" kern="1200" dirty="0" smtClean="0">
                          <a:effectLst/>
                        </a:rPr>
                        <a:t>-Svjetski dan pripovijedanja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700" kern="1200" dirty="0" smtClean="0">
                          <a:effectLst/>
                        </a:rPr>
                        <a:t>-</a:t>
                      </a:r>
                      <a:r>
                        <a:rPr lang="en-US" sz="1700" kern="1200" dirty="0" err="1" smtClean="0">
                          <a:effectLst/>
                        </a:rPr>
                        <a:t>Svjetski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dan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voda</a:t>
                      </a:r>
                      <a:endParaRPr lang="en-US" sz="17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Svi</a:t>
                      </a:r>
                    </a:p>
                    <a:p>
                      <a:r>
                        <a:rPr lang="hr-HR" sz="1700" dirty="0" smtClean="0"/>
                        <a:t>svi</a:t>
                      </a:r>
                    </a:p>
                    <a:p>
                      <a:r>
                        <a:rPr lang="hr-HR" sz="1700" dirty="0" smtClean="0"/>
                        <a:t>2.r.</a:t>
                      </a:r>
                    </a:p>
                    <a:p>
                      <a:r>
                        <a:rPr lang="hr-HR" sz="1700" dirty="0" smtClean="0"/>
                        <a:t>RN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Na SR,</a:t>
                      </a:r>
                      <a:r>
                        <a:rPr lang="hr-HR" sz="1700" baseline="0" dirty="0" smtClean="0"/>
                        <a:t> P</a:t>
                      </a:r>
                    </a:p>
                    <a:p>
                      <a:r>
                        <a:rPr lang="hr-HR" sz="1700" baseline="0" dirty="0" smtClean="0"/>
                        <a:t>Jezične igre-knjižnica</a:t>
                      </a:r>
                    </a:p>
                    <a:p>
                      <a:r>
                        <a:rPr lang="hr-HR" sz="1700" baseline="0" dirty="0" smtClean="0"/>
                        <a:t>Bajke iz kutije ( stu)</a:t>
                      </a:r>
                    </a:p>
                    <a:p>
                      <a:r>
                        <a:rPr lang="hr-HR" sz="1700" baseline="0" dirty="0" smtClean="0"/>
                        <a:t>Projekt MORE-integr.dan</a:t>
                      </a:r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9608"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2.4.</a:t>
                      </a:r>
                    </a:p>
                    <a:p>
                      <a:r>
                        <a:rPr lang="hr-HR" sz="1700" dirty="0" smtClean="0"/>
                        <a:t>22.4.</a:t>
                      </a:r>
                    </a:p>
                    <a:p>
                      <a:r>
                        <a:rPr lang="hr-HR" sz="1700" dirty="0" smtClean="0"/>
                        <a:t>23.4.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kern="1200" dirty="0" smtClean="0">
                          <a:effectLst/>
                        </a:rPr>
                        <a:t>-Međunar. dan dječje</a:t>
                      </a:r>
                      <a:r>
                        <a:rPr lang="hr-HR" sz="1700" kern="1200" baseline="0" dirty="0" smtClean="0">
                          <a:effectLst/>
                        </a:rPr>
                        <a:t> </a:t>
                      </a:r>
                      <a:r>
                        <a:rPr lang="hr-HR" sz="1700" kern="1200" dirty="0" smtClean="0">
                          <a:effectLst/>
                        </a:rPr>
                        <a:t>knjige</a:t>
                      </a:r>
                      <a:endParaRPr lang="en-US" sz="1700" kern="1200" dirty="0" smtClean="0">
                        <a:effectLst/>
                      </a:endParaRPr>
                    </a:p>
                    <a:p>
                      <a:r>
                        <a:rPr lang="hr-HR" sz="1700" kern="1200" dirty="0" smtClean="0">
                          <a:effectLst/>
                        </a:rPr>
                        <a:t>-Dan Planeta Zemlje </a:t>
                      </a:r>
                    </a:p>
                    <a:p>
                      <a:r>
                        <a:rPr lang="hr-HR" sz="1700" kern="1200" dirty="0" smtClean="0">
                          <a:effectLst/>
                        </a:rPr>
                        <a:t>-</a:t>
                      </a:r>
                      <a:r>
                        <a:rPr lang="en-US" sz="1700" kern="1200" dirty="0" err="1" smtClean="0">
                          <a:effectLst/>
                        </a:rPr>
                        <a:t>Noć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knjige</a:t>
                      </a:r>
                      <a:endParaRPr lang="en-US" sz="17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1.2.r</a:t>
                      </a:r>
                    </a:p>
                    <a:p>
                      <a:r>
                        <a:rPr lang="hr-HR" sz="1700" dirty="0" smtClean="0"/>
                        <a:t>INA</a:t>
                      </a:r>
                    </a:p>
                    <a:p>
                      <a:r>
                        <a:rPr lang="hr-HR" sz="1700" dirty="0" smtClean="0"/>
                        <a:t>1.r.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Čitaj</a:t>
                      </a:r>
                      <a:r>
                        <a:rPr lang="hr-HR" sz="1700" baseline="0" dirty="0" smtClean="0"/>
                        <a:t> mi, pričaj mi-knjiž.</a:t>
                      </a:r>
                      <a:endParaRPr lang="hr-HR" sz="1700" dirty="0" smtClean="0"/>
                    </a:p>
                    <a:p>
                      <a:r>
                        <a:rPr lang="hr-HR" sz="1700" dirty="0" smtClean="0"/>
                        <a:t>Uređenje vrta, dvorišta škole</a:t>
                      </a:r>
                    </a:p>
                    <a:p>
                      <a:r>
                        <a:rPr lang="hr-HR" sz="1700" dirty="0" smtClean="0"/>
                        <a:t>Priče za laku noć</a:t>
                      </a:r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2709"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1.5.</a:t>
                      </a:r>
                    </a:p>
                    <a:p>
                      <a:r>
                        <a:rPr lang="hr-HR" sz="1700" dirty="0" smtClean="0"/>
                        <a:t>2.5.</a:t>
                      </a:r>
                    </a:p>
                    <a:p>
                      <a:r>
                        <a:rPr lang="hr-HR" sz="1700" dirty="0" smtClean="0"/>
                        <a:t>6.5.</a:t>
                      </a:r>
                    </a:p>
                    <a:p>
                      <a:r>
                        <a:rPr lang="hr-HR" sz="1700" dirty="0" smtClean="0"/>
                        <a:t>9.5.</a:t>
                      </a:r>
                    </a:p>
                    <a:p>
                      <a:r>
                        <a:rPr lang="hr-HR" sz="1700" dirty="0" smtClean="0"/>
                        <a:t>18.5.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kern="1200" dirty="0" smtClean="0">
                          <a:effectLst/>
                        </a:rPr>
                        <a:t>-Međunar. praznik rada</a:t>
                      </a:r>
                    </a:p>
                    <a:p>
                      <a:r>
                        <a:rPr lang="hr-HR" sz="1700" kern="1200" dirty="0" smtClean="0">
                          <a:effectLst/>
                        </a:rPr>
                        <a:t>-Dan Općine Bibinje</a:t>
                      </a:r>
                    </a:p>
                    <a:p>
                      <a:r>
                        <a:rPr lang="en-US" sz="1700" kern="1200" dirty="0" smtClean="0">
                          <a:effectLst/>
                        </a:rPr>
                        <a:t>-</a:t>
                      </a:r>
                      <a:r>
                        <a:rPr lang="en-US" sz="1700" kern="1200" dirty="0" err="1" smtClean="0">
                          <a:effectLst/>
                        </a:rPr>
                        <a:t>Majčin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dan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endParaRPr lang="hr-HR" sz="1700" kern="1200" dirty="0" smtClean="0">
                        <a:effectLst/>
                      </a:endParaRPr>
                    </a:p>
                    <a:p>
                      <a:r>
                        <a:rPr lang="hr-HR" sz="1700" kern="1200" dirty="0" smtClean="0">
                          <a:effectLst/>
                        </a:rPr>
                        <a:t>-Dan Europe</a:t>
                      </a:r>
                    </a:p>
                    <a:p>
                      <a:r>
                        <a:rPr lang="en-US" sz="1700" kern="1200" dirty="0" smtClean="0">
                          <a:effectLst/>
                        </a:rPr>
                        <a:t>-</a:t>
                      </a:r>
                      <a:r>
                        <a:rPr lang="en-US" sz="1700" kern="1200" dirty="0" err="1" smtClean="0">
                          <a:effectLst/>
                        </a:rPr>
                        <a:t>Međunarodni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dan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muzeja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endParaRPr lang="en-US" sz="17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svi</a:t>
                      </a:r>
                    </a:p>
                    <a:p>
                      <a:r>
                        <a:rPr lang="hr-HR" sz="1700" dirty="0" smtClean="0"/>
                        <a:t>INA</a:t>
                      </a:r>
                    </a:p>
                    <a:p>
                      <a:r>
                        <a:rPr lang="hr-HR" sz="1700" dirty="0" smtClean="0"/>
                        <a:t>RN</a:t>
                      </a:r>
                    </a:p>
                    <a:p>
                      <a:r>
                        <a:rPr lang="hr-HR" sz="1700" dirty="0" smtClean="0"/>
                        <a:t>PN</a:t>
                      </a:r>
                    </a:p>
                    <a:p>
                      <a:r>
                        <a:rPr lang="hr-HR" sz="1700" dirty="0" smtClean="0"/>
                        <a:t>svi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SR</a:t>
                      </a:r>
                    </a:p>
                    <a:p>
                      <a:r>
                        <a:rPr lang="hr-HR" sz="1700" dirty="0" smtClean="0"/>
                        <a:t>Sudjelovanje u programu</a:t>
                      </a:r>
                    </a:p>
                    <a:p>
                      <a:r>
                        <a:rPr lang="hr-HR" sz="1700" dirty="0" smtClean="0"/>
                        <a:t>Izrada čestitki</a:t>
                      </a:r>
                      <a:r>
                        <a:rPr lang="hr-HR" sz="1700" baseline="0" dirty="0" smtClean="0"/>
                        <a:t> za majke</a:t>
                      </a:r>
                    </a:p>
                    <a:p>
                      <a:r>
                        <a:rPr lang="hr-HR" sz="1700" dirty="0" smtClean="0"/>
                        <a:t>Kroz nastavne sadržaje-plakati</a:t>
                      </a:r>
                    </a:p>
                    <a:p>
                      <a:r>
                        <a:rPr lang="hr-HR" sz="1700" dirty="0" smtClean="0"/>
                        <a:t>Posjet</a:t>
                      </a:r>
                      <a:r>
                        <a:rPr lang="hr-HR" sz="1700" baseline="0" dirty="0" smtClean="0"/>
                        <a:t> muzejima i izložbama</a:t>
                      </a:r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3058"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5.6.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kern="1200" dirty="0" smtClean="0">
                          <a:effectLst/>
                        </a:rPr>
                        <a:t>-</a:t>
                      </a:r>
                      <a:r>
                        <a:rPr lang="en-US" sz="1700" kern="1200" dirty="0" err="1" smtClean="0">
                          <a:effectLst/>
                        </a:rPr>
                        <a:t>Svjetski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dan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zaštite</a:t>
                      </a:r>
                      <a:r>
                        <a:rPr lang="en-US" sz="1700" kern="1200" dirty="0" smtClean="0">
                          <a:effectLst/>
                        </a:rPr>
                        <a:t> </a:t>
                      </a:r>
                      <a:r>
                        <a:rPr lang="en-US" sz="1700" kern="1200" dirty="0" err="1" smtClean="0">
                          <a:effectLst/>
                        </a:rPr>
                        <a:t>okoliša</a:t>
                      </a:r>
                      <a:endParaRPr lang="en-US" sz="17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Svi</a:t>
                      </a:r>
                    </a:p>
                    <a:p>
                      <a:r>
                        <a:rPr lang="hr-HR" sz="1700" dirty="0" smtClean="0"/>
                        <a:t>6.r.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Akcija</a:t>
                      </a:r>
                      <a:r>
                        <a:rPr lang="hr-HR" sz="1700" baseline="0" dirty="0" smtClean="0"/>
                        <a:t> čišćenja mjesta i okoliša škole</a:t>
                      </a:r>
                    </a:p>
                    <a:p>
                      <a:r>
                        <a:rPr lang="hr-HR" sz="1700" baseline="0" dirty="0" smtClean="0"/>
                        <a:t>Akcija čišćenja podmorja (ronioci)</a:t>
                      </a:r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55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lelivrepourlelivre.blog.hr/slike/originals/527672_360231064086576_1929631819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1"/>
            <a:ext cx="8686800" cy="6324600"/>
          </a:xfrm>
          <a:prstGeom prst="rect">
            <a:avLst/>
          </a:prstGeom>
          <a:noFill/>
        </p:spPr>
      </p:pic>
      <p:sp>
        <p:nvSpPr>
          <p:cNvPr id="3" name="Pravokutnik 2"/>
          <p:cNvSpPr/>
          <p:nvPr/>
        </p:nvSpPr>
        <p:spPr>
          <a:xfrm>
            <a:off x="1981200" y="2209800"/>
            <a:ext cx="5562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0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Ništa na svijetu ne čini tako sretnim kao sanjarenje.</a:t>
            </a:r>
            <a:endParaRPr lang="hr-HR" sz="40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 txBox="1">
            <a:spLocks noGrp="1"/>
          </p:cNvSpPr>
          <p:nvPr>
            <p:ph type="title"/>
          </p:nvPr>
        </p:nvSpPr>
        <p:spPr>
          <a:xfrm>
            <a:off x="381000" y="3048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          SADRŽAJ KURIKULUMA</a:t>
            </a:r>
            <a:endParaRPr lang="hr-HR" sz="2800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04660"/>
              </p:ext>
            </p:extLst>
          </p:nvPr>
        </p:nvGraphicFramePr>
        <p:xfrm>
          <a:off x="381000" y="838200"/>
          <a:ext cx="8490147" cy="5694491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0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21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56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78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3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434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3976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2391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7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50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2862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4236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8626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59404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4644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73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41314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85625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496964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16384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Prilog 1</a:t>
                      </a:r>
                    </a:p>
                    <a:p>
                      <a:pPr algn="ctr" fontAlgn="ctr"/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Prilog 1a</a:t>
                      </a:r>
                    </a:p>
                    <a:p>
                      <a:pPr algn="ctr" fontAlgn="ctr"/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Peilog 1b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 gridSpan="9"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JEZGROVNI KURIKULUM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OBVEZNA 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NASTAVA</a:t>
                      </a:r>
                    </a:p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ZDRAVSTVENI ODGOJ</a:t>
                      </a:r>
                    </a:p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GRAĐANSKI ODGOJI OBRAZOVANJE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2.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1" i="0" u="none" strike="noStrike">
                        <a:solidFill>
                          <a:srgbClr val="215867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DIFERENCIJALNI KURIKULUM - IZBORNA NASTAVA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02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VJERONAUK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NJEMAČKI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INFORM.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ČEŠKI /SLOVAČ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UKUPNO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032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r>
                        <a:rPr lang="hr-HR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gr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</a:t>
                      </a:r>
                      <a:r>
                        <a:rPr lang="hr-HR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nast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 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nast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 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gr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</a:t>
                      </a:r>
                      <a:r>
                        <a:rPr lang="hr-HR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nast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39gr.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 nast.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700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RN GRUPE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PN GRUPE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19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hr-HR" sz="11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POSEBNI KURIKULUM - NEOBVEZNA NASTAVA</a:t>
                      </a:r>
                    </a:p>
                    <a:p>
                      <a:pPr algn="ctr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grupe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Nastav</a:t>
                      </a:r>
                      <a:endParaRPr lang="hr-HR" sz="11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hr-HR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nik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90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3.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DOP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 = 2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Hj = 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 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Ej</a:t>
                      </a:r>
                      <a:r>
                        <a:rPr lang="hr-HR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= 2 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= 1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62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4.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DOD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 = 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 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Hj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hr-HR" sz="11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= 2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Ej = 2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INF-2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 = 2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 = 1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B=1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62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5.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05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05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05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05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hr-HR" sz="105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hr-HR" sz="110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05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05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r-HR" sz="100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05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r-HR" sz="105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050" dirty="0"/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6.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5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FAKULT. 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NASTAVA - UNIVERZALNA ŠPORTSKA ŠKOLA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 NASTAVA KOD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KUĆE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7.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IZVANUČIONIČNA I TERENSKA NASTAVA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libri"/>
                        </a:rPr>
                        <a:t>Prilog 8.          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INTEGRIRANA NASTAVA (RN)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</a:t>
                      </a:r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9.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6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UČENIČKI IZLETI I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EKSKURZIJE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</a:t>
                      </a:r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10.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PROGRAM ZA UČENIKE S TEŠKOĆAMA U RAZVOJU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PROGRAM RADA S DAROVITIM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UČENICIM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</a:t>
                      </a:r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11.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ŠKOLSKA ZADRUGA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ŠKOLSKI ŠPORTSKI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KLUB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16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</a:t>
                      </a:r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12.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SAVJETOVALIŠTE  ZA DJECU I RODITELJE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NOVOPRIDOŠLI UČENICI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ESTETSKO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UREĐENJE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</a:t>
                      </a:r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13.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ŠPPN</a:t>
                      </a:r>
                      <a:r>
                        <a:rPr lang="pl-PL" sz="14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ŠPPO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</a:t>
                      </a:r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14.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6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PROFESIONALNO INFORMIRANJE I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USMJERAVANJE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</a:t>
                      </a:r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15.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ZDRAVSTVENA I SOCIJALNA ZAŠTITA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nn-NO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KULTURNA I JAVNA DJELATNOST </a:t>
                      </a:r>
                      <a:r>
                        <a:rPr lang="nn-NO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ŠKOL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  <a:endParaRPr lang="nn-NO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71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Prilog </a:t>
                      </a:r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16.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rowSpan="7"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PROJEKTI</a:t>
                      </a:r>
                    </a:p>
                  </a:txBody>
                  <a:tcPr marL="6338" marR="6338" marT="6338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   Večer</a:t>
                      </a:r>
                      <a:r>
                        <a:rPr lang="hr-HR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matematike - svi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7.12.</a:t>
                      </a:r>
                      <a:endParaRPr lang="hr-HR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</a:t>
                      </a:r>
                      <a:r>
                        <a:rPr lang="hr-HR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8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 Shema školskog voća – svi / mlijeka -RN</a:t>
                      </a:r>
                      <a:endParaRPr lang="nl-NL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249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2.</a:t>
                      </a:r>
                      <a:r>
                        <a:rPr lang="hr-HR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Gradovi Europe– 7.r.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1.pol.</a:t>
                      </a:r>
                      <a:endParaRPr lang="hr-HR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9.</a:t>
                      </a:r>
                      <a:r>
                        <a:rPr lang="hr-HR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Sabor glagoljaša – 4.-8.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17.9.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75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  Sedmi kontinent – 1.-8. r.</a:t>
                      </a:r>
                      <a:endParaRPr lang="nl-NL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Svi.</a:t>
                      </a:r>
                      <a:endParaRPr lang="hr-HR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10. Detektivi za dobro – 7.r.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hr-HR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249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4</a:t>
                      </a:r>
                      <a:r>
                        <a:rPr lang="hr-HR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Sigurnih 5 za sigurniji net – PN</a:t>
                      </a:r>
                      <a:endParaRPr lang="nl-NL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1.pol.</a:t>
                      </a:r>
                      <a:endParaRPr lang="hr-HR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11.</a:t>
                      </a:r>
                      <a:r>
                        <a:rPr lang="hr-HR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Za sigurno</a:t>
                      </a:r>
                      <a:r>
                        <a:rPr lang="hr-HR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i poticajno okruženje u OŠ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757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5. Dan škole – priredba  - RN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14.5.</a:t>
                      </a:r>
                      <a:endParaRPr lang="hr-HR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12. MORE – eko projekt  - RN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 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22.3.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975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 Božićni</a:t>
                      </a:r>
                      <a:r>
                        <a:rPr lang="hr-HR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sajam -svi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5.12.</a:t>
                      </a:r>
                      <a:endParaRPr lang="en-US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13.</a:t>
                      </a:r>
                      <a:r>
                        <a:rPr lang="hr-HR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Izrada školskog murala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07333">
                <a:tc vMerge="1">
                  <a:txBody>
                    <a:bodyPr/>
                    <a:lstStyle/>
                    <a:p>
                      <a:pPr algn="ctr" fontAlgn="ctr"/>
                      <a:endParaRPr lang="hr-HR" sz="1100" b="1" i="0" u="none" strike="noStrike" dirty="0">
                        <a:solidFill>
                          <a:srgbClr val="215867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7. Sjećanje na Vukovar</a:t>
                      </a:r>
                      <a:r>
                        <a:rPr lang="hr-HR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- 8.r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18.11.</a:t>
                      </a:r>
                      <a:endParaRPr lang="en-US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14.  Matematičke priče – M, P, </a:t>
                      </a:r>
                      <a:r>
                        <a:rPr lang="hr-HR" sz="14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Hj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0733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Prilog 17.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6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OBILJEŽAVANJE NACIONALNIH, EU I SVJETSKIH DANA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3304753279"/>
              </p:ext>
            </p:extLst>
          </p:nvPr>
        </p:nvGraphicFramePr>
        <p:xfrm>
          <a:off x="128464" y="0"/>
          <a:ext cx="8784976" cy="6593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aobljeni pravokutnik 3"/>
          <p:cNvSpPr/>
          <p:nvPr/>
        </p:nvSpPr>
        <p:spPr>
          <a:xfrm>
            <a:off x="179512" y="1628800"/>
            <a:ext cx="2195736" cy="4176464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OBVEZNI NASTAVNI PREDMETI </a:t>
            </a:r>
            <a:r>
              <a:rPr lang="hr-HR" dirty="0" smtClean="0">
                <a:solidFill>
                  <a:schemeClr val="tx1"/>
                </a:solidFill>
              </a:rPr>
              <a:t>PREMA NASTAVNOM PLANU I PROGRAMU ZA OSNOVNU ŠKOLU</a:t>
            </a:r>
          </a:p>
          <a:p>
            <a:pPr algn="ctr"/>
            <a:r>
              <a:rPr lang="hr-HR" dirty="0" smtClean="0">
                <a:solidFill>
                  <a:schemeClr val="tx1"/>
                </a:solidFill>
              </a:rPr>
              <a:t> MZOŠ-a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5" name="Zaobljeni pravokutnik 4"/>
          <p:cNvSpPr/>
          <p:nvPr/>
        </p:nvSpPr>
        <p:spPr>
          <a:xfrm>
            <a:off x="2571736" y="1643050"/>
            <a:ext cx="2232248" cy="4162214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hr-HR" dirty="0" smtClean="0">
              <a:solidFill>
                <a:schemeClr val="tx1"/>
              </a:solidFill>
            </a:endParaRPr>
          </a:p>
          <a:p>
            <a:pPr algn="ctr"/>
            <a:r>
              <a:rPr lang="hr-HR" b="1" dirty="0" smtClean="0">
                <a:solidFill>
                  <a:schemeClr val="tx1"/>
                </a:solidFill>
              </a:rPr>
              <a:t>IZBORNA NASTAVA </a:t>
            </a:r>
          </a:p>
          <a:p>
            <a:pPr algn="ctr"/>
            <a:r>
              <a:rPr lang="hr-HR" dirty="0" smtClean="0">
                <a:solidFill>
                  <a:schemeClr val="tx1"/>
                </a:solidFill>
              </a:rPr>
              <a:t> ( Neobvezna )</a:t>
            </a:r>
          </a:p>
          <a:p>
            <a:pPr algn="ctr"/>
            <a:endParaRPr lang="hr-HR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hr-HR" dirty="0" smtClean="0">
                <a:solidFill>
                  <a:schemeClr val="tx1"/>
                </a:solidFill>
              </a:rPr>
              <a:t>VJERONAUK</a:t>
            </a:r>
          </a:p>
          <a:p>
            <a:pPr algn="ctr">
              <a:buFontTx/>
              <a:buChar char="-"/>
            </a:pPr>
            <a:endParaRPr lang="hr-HR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hr-HR" dirty="0" smtClean="0">
                <a:solidFill>
                  <a:schemeClr val="tx1"/>
                </a:solidFill>
              </a:rPr>
              <a:t>NJEMAČKI JEZIK</a:t>
            </a:r>
          </a:p>
          <a:p>
            <a:pPr algn="ctr">
              <a:buFontTx/>
              <a:buChar char="-"/>
            </a:pPr>
            <a:endParaRPr lang="hr-HR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hr-HR" dirty="0" smtClean="0">
                <a:solidFill>
                  <a:schemeClr val="tx1"/>
                </a:solidFill>
              </a:rPr>
              <a:t>ČEŠKI JEZIK / SLOVAČKI JEZIK I KULTURA</a:t>
            </a:r>
          </a:p>
          <a:p>
            <a:pPr algn="ctr"/>
            <a:endParaRPr lang="hr-HR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hr-HR" dirty="0" smtClean="0">
                <a:solidFill>
                  <a:schemeClr val="tx1"/>
                </a:solidFill>
              </a:rPr>
              <a:t>INFORMATIKA</a:t>
            </a:r>
          </a:p>
          <a:p>
            <a:pPr algn="ctr">
              <a:buFontTx/>
              <a:buChar char="-"/>
            </a:pPr>
            <a:endParaRPr lang="hr-HR" dirty="0" smtClean="0">
              <a:solidFill>
                <a:schemeClr val="tx1"/>
              </a:solidFill>
            </a:endParaRPr>
          </a:p>
          <a:p>
            <a:pPr algn="ctr"/>
            <a:endParaRPr lang="hr-HR" dirty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6" name="Zaobljeni pravokutnik 5"/>
          <p:cNvSpPr/>
          <p:nvPr/>
        </p:nvSpPr>
        <p:spPr>
          <a:xfrm>
            <a:off x="4953000" y="1447800"/>
            <a:ext cx="3960440" cy="496287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OSTALI OBLICI ODGOJNO-OBRAZOVNOG RADA: </a:t>
            </a:r>
          </a:p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( </a:t>
            </a:r>
            <a:r>
              <a:rPr lang="hr-HR" sz="1600" dirty="0" smtClean="0">
                <a:solidFill>
                  <a:schemeClr val="tx1"/>
                </a:solidFill>
              </a:rPr>
              <a:t>neobvezno </a:t>
            </a:r>
            <a:r>
              <a:rPr lang="hr-HR" sz="1600" b="1" dirty="0" smtClean="0">
                <a:solidFill>
                  <a:schemeClr val="tx1"/>
                </a:solidFill>
              </a:rPr>
              <a:t>)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DOPUNSKA /DODATNA / INA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IZVANUČIONIČNA / TERENSKA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DJECA S POSEBNIM POTREBAMA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PROGRAMI ZA DAROVITE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POMOĆ NOVOPRIDOŠLIM UČENICIMA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ŠKOLSKI ŠPORTSKI KLUB / ZADRUGA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ŠKOLSKA KNJIŽNICA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ŠKOLSKI PREVENTIVNI PROGRAM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PROFESIONALNO USMJERAVANJE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SAVJETOVALIŠTE ZA DJECU I RODITELJE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ZDRAVSTVENA I SOCIJALNA ZAŠTITA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KULTURNA I JAVNA DJELATNOST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ESTETSKO UREĐENJE 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PROJEKTI</a:t>
            </a:r>
          </a:p>
          <a:p>
            <a:pPr algn="ctr">
              <a:buFontTx/>
              <a:buChar char="-"/>
            </a:pPr>
            <a:r>
              <a:rPr lang="hr-HR" sz="1600" dirty="0" smtClean="0">
                <a:solidFill>
                  <a:schemeClr val="tx1"/>
                </a:solidFill>
              </a:rPr>
              <a:t>OBILJEŽAVANJE NACIONAL., EU, SVJETSKIH DANA</a:t>
            </a:r>
          </a:p>
          <a:p>
            <a:pPr algn="ctr"/>
            <a:endParaRPr lang="hr-HR" sz="1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endParaRPr lang="hr-HR" sz="1400" dirty="0" smtClean="0">
              <a:solidFill>
                <a:schemeClr val="tx1"/>
              </a:solidFill>
            </a:endParaRPr>
          </a:p>
          <a:p>
            <a:pPr algn="ctr"/>
            <a:endParaRPr lang="hr-HR" sz="1400" dirty="0">
              <a:solidFill>
                <a:schemeClr val="tx1"/>
              </a:solidFill>
            </a:endParaRPr>
          </a:p>
        </p:txBody>
      </p:sp>
      <p:sp>
        <p:nvSpPr>
          <p:cNvPr id="10" name="Peterokut 9"/>
          <p:cNvSpPr/>
          <p:nvPr/>
        </p:nvSpPr>
        <p:spPr>
          <a:xfrm rot="5400000">
            <a:off x="3224420" y="168068"/>
            <a:ext cx="978408" cy="2027664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DIFERENCIJALNI KURIKULUM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1" name="Peterokut 10"/>
          <p:cNvSpPr/>
          <p:nvPr/>
        </p:nvSpPr>
        <p:spPr>
          <a:xfrm rot="5400000">
            <a:off x="6642720" y="-729952"/>
            <a:ext cx="755104" cy="3600400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POSEBNI KURIKULUM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2" name="Peterokut 11"/>
          <p:cNvSpPr/>
          <p:nvPr/>
        </p:nvSpPr>
        <p:spPr>
          <a:xfrm rot="5400000">
            <a:off x="776148" y="168068"/>
            <a:ext cx="978408" cy="2027664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JEZGROVNI</a:t>
            </a:r>
            <a:r>
              <a:rPr lang="hr-HR" dirty="0"/>
              <a:t> </a:t>
            </a:r>
            <a:r>
              <a:rPr lang="hr-HR" dirty="0" smtClean="0">
                <a:solidFill>
                  <a:schemeClr val="tx1"/>
                </a:solidFill>
              </a:rPr>
              <a:t>KURIKULUM</a:t>
            </a:r>
            <a:endParaRPr lang="hr-H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99592" y="260648"/>
            <a:ext cx="7307450" cy="523220"/>
          </a:xfrm>
          <a:prstGeom prst="rect">
            <a:avLst/>
          </a:prstGeom>
          <a:solidFill>
            <a:srgbClr val="FFE18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                 PRILOG 1.  NASTAVNI PLAN ZA PROVEDBU NASTAVNOGA PROGRAMA</a:t>
            </a:r>
            <a:endParaRPr kumimoji="0" lang="hr-HR" sz="9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                 </a:t>
            </a: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JEZGROVNI</a:t>
            </a:r>
            <a:r>
              <a:rPr kumimoji="0" lang="hr-HR" sz="14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KURIKULUM - </a:t>
            </a: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OBVEZNI PREDMETI</a:t>
            </a:r>
            <a:endParaRPr kumimoji="0" lang="hr-HR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755575" y="908719"/>
          <a:ext cx="7560841" cy="5546480"/>
        </p:xfrm>
        <a:graphic>
          <a:graphicData uri="http://schemas.openxmlformats.org/drawingml/2006/table">
            <a:tbl>
              <a:tblPr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tblPr>
              <a:tblGrid>
                <a:gridCol w="2088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2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3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26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3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26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13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NASTAVNI PREDMET</a:t>
                      </a:r>
                    </a:p>
                  </a:txBody>
                  <a:tcPr marL="61215" marR="61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BROJ SATI TJEDNO PO RAZREDIMA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8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1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dirty="0">
                          <a:latin typeface="Times New Roman"/>
                          <a:ea typeface="Cambria"/>
                          <a:cs typeface="Times New Roman"/>
                        </a:rPr>
                        <a:t>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dirty="0">
                          <a:latin typeface="Times New Roman"/>
                          <a:ea typeface="Cambria"/>
                          <a:cs typeface="Times New Roman"/>
                        </a:rPr>
                        <a:t>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dirty="0">
                          <a:latin typeface="Times New Roman"/>
                          <a:ea typeface="Cambria"/>
                          <a:cs typeface="Times New Roman"/>
                        </a:rPr>
                        <a:t>III.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dirty="0">
                          <a:latin typeface="Times New Roman"/>
                          <a:ea typeface="Cambria"/>
                          <a:cs typeface="Times New Roman"/>
                        </a:rPr>
                        <a:t>IV.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dirty="0">
                          <a:latin typeface="Times New Roman"/>
                          <a:ea typeface="Cambria"/>
                          <a:cs typeface="Times New Roman"/>
                        </a:rPr>
                        <a:t>V.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dirty="0">
                          <a:latin typeface="Times New Roman"/>
                          <a:ea typeface="Cambria"/>
                          <a:cs typeface="Times New Roman"/>
                        </a:rPr>
                        <a:t>VI.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dirty="0">
                          <a:latin typeface="Times New Roman"/>
                          <a:ea typeface="Cambria"/>
                          <a:cs typeface="Times New Roman"/>
                        </a:rPr>
                        <a:t>VII.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dirty="0">
                          <a:latin typeface="Times New Roman"/>
                          <a:ea typeface="Cambria"/>
                          <a:cs typeface="Times New Roman"/>
                        </a:rPr>
                        <a:t>VIII.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1.  HRVATSKI JEZIK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2.  LIKOVNA KULTURA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3.  GLAZBENA KULTURA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4.  ENGLESKI JEZIK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5.  MATEMATIKA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6.  PRIRODA 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1,5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7.  BIOLOGIJA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8.  KEMIJA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9.  FIZIKA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10. PRIRODA I DRUŠTVO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11. POVIJEST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12. GEOGRAFIJA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1,5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13. TEHNIČKA KULTURA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05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14. TJELESNA I ZDRAVST.  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        KULTURA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15. SAT RAZREDNIKA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UKUPNO TJEDNO: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  <a:endParaRPr lang="hr-HR" sz="12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  <a:endParaRPr lang="hr-HR" sz="12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  <a:endParaRPr lang="hr-HR" sz="12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  <a:endParaRPr lang="hr-HR" sz="12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Cambria"/>
                          <a:cs typeface="Times New Roman"/>
                        </a:rPr>
                        <a:t>22 + 1</a:t>
                      </a:r>
                      <a:endParaRPr lang="hr-HR" sz="12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Cambria"/>
                          <a:cs typeface="Times New Roman"/>
                        </a:rPr>
                        <a:t>23 + 1</a:t>
                      </a:r>
                      <a:endParaRPr lang="hr-HR" sz="12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Cambria"/>
                          <a:cs typeface="Times New Roman"/>
                        </a:rPr>
                        <a:t>26 + 1</a:t>
                      </a:r>
                      <a:endParaRPr lang="hr-HR" sz="12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latin typeface="Times New Roman"/>
                          <a:ea typeface="Cambria"/>
                          <a:cs typeface="Times New Roman"/>
                        </a:rPr>
                        <a:t>26 + 1</a:t>
                      </a:r>
                      <a:endParaRPr lang="hr-HR" sz="12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UKUPNO GODIŠNJE: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770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805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910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Cambria"/>
                          <a:cs typeface="Times New Roman"/>
                        </a:rPr>
                        <a:t>910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hr-HR" sz="3200" dirty="0" smtClean="0"/>
              <a:t>Prilog 1.a    ZDRAVSTVENI ODGOJ</a:t>
            </a:r>
            <a:endParaRPr lang="hr-HR" sz="3200" dirty="0"/>
          </a:p>
        </p:txBody>
      </p:sp>
      <p:graphicFrame>
        <p:nvGraphicFramePr>
          <p:cNvPr id="3" name="Dijagram 2"/>
          <p:cNvGraphicFramePr/>
          <p:nvPr/>
        </p:nvGraphicFramePr>
        <p:xfrm>
          <a:off x="381000" y="1524000"/>
          <a:ext cx="8305800" cy="4713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Naslov 1"/>
          <p:cNvSpPr txBox="1">
            <a:spLocks/>
          </p:cNvSpPr>
          <p:nvPr/>
        </p:nvSpPr>
        <p:spPr>
          <a:xfrm>
            <a:off x="467544" y="990600"/>
            <a:ext cx="5095056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i="0" u="none" strike="noStrike" kern="1200" normalizeH="0" baseline="0" noProof="0" smtClean="0">
                <a:uLnTx/>
                <a:uFillTx/>
                <a:latin typeface="+mj-lt"/>
                <a:ea typeface="+mj-ea"/>
                <a:cs typeface="+mj-cs"/>
              </a:rPr>
              <a:t>KAKO će se provoditi?</a:t>
            </a:r>
            <a:endParaRPr kumimoji="0" lang="hr-HR" sz="2400" i="0" u="none" strike="noStrike" kern="1200" normalizeH="0" baseline="0" noProof="0" dirty="0"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bg1"/>
                </a:solidFill>
              </a:rPr>
              <a:t>PODRUČJA ili MODULI DJELOVANJA</a:t>
            </a:r>
            <a:endParaRPr lang="hr-HR" sz="3600" dirty="0">
              <a:solidFill>
                <a:schemeClr val="bg1"/>
              </a:solidFill>
            </a:endParaRPr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67544" y="1196752"/>
          <a:ext cx="8208240" cy="4968553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62793">
                <a:tc rowSpan="2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hr-HR" sz="1800" dirty="0" smtClean="0"/>
                        <a:t>MODULI</a:t>
                      </a:r>
                      <a:endParaRPr lang="hr-HR" sz="1800" dirty="0">
                        <a:solidFill>
                          <a:schemeClr val="tx1"/>
                        </a:solidFill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8">
                  <a:txBody>
                    <a:bodyPr/>
                    <a:lstStyle/>
                    <a:p>
                      <a:r>
                        <a:rPr lang="hr-HR" sz="1800" kern="1200" dirty="0" smtClean="0"/>
                        <a:t>     Razred/planirani broj sati po modulu</a:t>
                      </a:r>
                      <a:endParaRPr lang="hr-H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53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1.r.</a:t>
                      </a:r>
                      <a:endParaRPr lang="hr-HR" sz="1800" dirty="0"/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2.r.</a:t>
                      </a:r>
                      <a:endParaRPr lang="hr-HR" sz="1800" dirty="0"/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3.r.</a:t>
                      </a:r>
                      <a:endParaRPr lang="hr-HR" sz="1800" dirty="0"/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4.r.</a:t>
                      </a:r>
                      <a:endParaRPr lang="hr-HR" sz="1800" dirty="0"/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5.r.</a:t>
                      </a:r>
                      <a:endParaRPr lang="hr-HR" sz="1800" dirty="0"/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6.r.</a:t>
                      </a:r>
                      <a:endParaRPr lang="hr-HR" sz="1800" dirty="0"/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7.r.</a:t>
                      </a:r>
                      <a:endParaRPr lang="hr-HR" sz="1800" dirty="0"/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8.r.</a:t>
                      </a:r>
                      <a:endParaRPr lang="hr-HR" sz="1800" dirty="0"/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6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/>
                        <a:t>1</a:t>
                      </a:r>
                      <a:r>
                        <a:rPr lang="hr-HR" sz="1800" dirty="0" smtClean="0"/>
                        <a:t>. Živjeti </a:t>
                      </a:r>
                      <a:r>
                        <a:rPr lang="hr-HR" sz="1800" dirty="0"/>
                        <a:t>zdravo </a:t>
                      </a:r>
                      <a:endParaRPr lang="hr-HR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6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6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6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5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4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3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5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4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0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 smtClean="0"/>
                        <a:t>2. Prevencija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aseline="0" dirty="0" smtClean="0"/>
                        <a:t>    </a:t>
                      </a:r>
                      <a:r>
                        <a:rPr lang="hr-HR" sz="1800" dirty="0" smtClean="0"/>
                        <a:t>ovisnosti</a:t>
                      </a:r>
                      <a:endParaRPr lang="hr-HR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2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3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2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2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4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2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2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2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0480">
                <a:tc>
                  <a:txBody>
                    <a:bodyPr/>
                    <a:lstStyle/>
                    <a:p>
                      <a:r>
                        <a:rPr lang="hr-HR" sz="1800" kern="1200" dirty="0" smtClean="0"/>
                        <a:t>3. Prevencija</a:t>
                      </a:r>
                    </a:p>
                    <a:p>
                      <a:r>
                        <a:rPr lang="hr-HR" sz="1800" kern="1200" baseline="0" dirty="0" smtClean="0"/>
                        <a:t>     </a:t>
                      </a:r>
                      <a:r>
                        <a:rPr lang="hr-HR" sz="1800" kern="1200" dirty="0" smtClean="0"/>
                        <a:t>nasilja</a:t>
                      </a:r>
                      <a:endParaRPr lang="hr-H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2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2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1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3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2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3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2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2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8912">
                <a:tc>
                  <a:txBody>
                    <a:bodyPr/>
                    <a:lstStyle/>
                    <a:p>
                      <a:r>
                        <a:rPr lang="hr-HR" sz="1800" dirty="0" smtClean="0"/>
                        <a:t>4.  Spolna / rodna</a:t>
                      </a:r>
                    </a:p>
                    <a:p>
                      <a:r>
                        <a:rPr lang="hr-HR" sz="1800" dirty="0" smtClean="0"/>
                        <a:t>ravnopravnost i odgovorno spolno ponašanje</a:t>
                      </a:r>
                      <a:endParaRPr lang="hr-H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0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0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2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2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2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/>
                        <a:t>4</a:t>
                      </a:r>
                      <a:endParaRPr lang="hr-HR" sz="180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3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hr-HR" sz="1800" dirty="0"/>
                        <a:t>4</a:t>
                      </a:r>
                      <a:endParaRPr lang="hr-HR" sz="1800" dirty="0">
                        <a:latin typeface="Times New Roman"/>
                        <a:ea typeface="Trebuchet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0135"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   UKUPNO SATI</a:t>
                      </a:r>
                      <a:endParaRPr lang="hr-H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10</a:t>
                      </a:r>
                      <a:endParaRPr lang="hr-HR" sz="1800" dirty="0"/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11</a:t>
                      </a:r>
                      <a:endParaRPr lang="hr-HR" sz="1800" dirty="0"/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11</a:t>
                      </a:r>
                      <a:endParaRPr lang="hr-HR" sz="1800" dirty="0"/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12</a:t>
                      </a:r>
                      <a:endParaRPr lang="hr-HR" sz="1800" dirty="0"/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12</a:t>
                      </a:r>
                      <a:endParaRPr lang="hr-HR" sz="1800" dirty="0"/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12</a:t>
                      </a:r>
                      <a:endParaRPr lang="hr-HR" sz="1800" dirty="0"/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12</a:t>
                      </a:r>
                      <a:endParaRPr lang="hr-HR" sz="1800" dirty="0"/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12</a:t>
                      </a:r>
                      <a:endParaRPr lang="hr-HR" sz="1800" dirty="0"/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Naslov 1"/>
          <p:cNvSpPr txBox="1">
            <a:spLocks/>
          </p:cNvSpPr>
          <p:nvPr/>
        </p:nvSpPr>
        <p:spPr>
          <a:xfrm>
            <a:off x="609600" y="427038"/>
            <a:ext cx="82296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PODRUČJA ili MODULI DJELOVANJA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744777"/>
              </p:ext>
            </p:extLst>
          </p:nvPr>
        </p:nvGraphicFramePr>
        <p:xfrm>
          <a:off x="304800" y="914400"/>
          <a:ext cx="8534399" cy="5256675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295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2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R="1111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AKTIVNOSTI</a:t>
                      </a:r>
                      <a:endParaRPr lang="hr-HR" sz="1800" dirty="0">
                        <a:solidFill>
                          <a:srgbClr val="FF0066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NOSITELJI AKTIVN.</a:t>
                      </a:r>
                      <a:endParaRPr lang="hr-HR" sz="1800" dirty="0">
                        <a:solidFill>
                          <a:srgbClr val="FF0066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7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Cilj i zadaće integriranja </a:t>
                      </a:r>
                      <a:endParaRPr lang="hr-HR" sz="1800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/>
                        <a:t>-građanskim </a:t>
                      </a:r>
                      <a:r>
                        <a:rPr lang="hr-HR" sz="1800" dirty="0"/>
                        <a:t>se odgojem i obrazovanjem učenici/ce  pripremaju za </a:t>
                      </a:r>
                      <a:r>
                        <a:rPr lang="hr-HR" sz="1800" dirty="0" err="1"/>
                        <a:t>oživotvorenje</a:t>
                      </a:r>
                      <a:r>
                        <a:rPr lang="hr-HR" sz="1800" dirty="0"/>
                        <a:t>  ustavnih odredbi.</a:t>
                      </a:r>
                      <a:endParaRPr lang="hr-HR" sz="1800" dirty="0">
                        <a:solidFill>
                          <a:srgbClr val="FF0066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Ravnatelj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Razrednici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Učitelji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učenici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Stručno razvojna služba</a:t>
                      </a:r>
                      <a:endParaRPr lang="hr-HR" sz="1800" dirty="0">
                        <a:solidFill>
                          <a:srgbClr val="FF0066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7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Načela</a:t>
                      </a:r>
                      <a:endParaRPr lang="hr-HR" sz="1800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/>
                        <a:t>-integracije </a:t>
                      </a:r>
                      <a:r>
                        <a:rPr lang="hr-HR" sz="1800" dirty="0"/>
                        <a:t>i korelacije odgojno-obrazovnih sadržaja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osposobljavanje učenika za </a:t>
                      </a:r>
                      <a:r>
                        <a:rPr lang="hr-HR" sz="1800" dirty="0" err="1"/>
                        <a:t>cjeloživotno</a:t>
                      </a:r>
                      <a:r>
                        <a:rPr lang="hr-HR" sz="1800" dirty="0"/>
                        <a:t> učenje</a:t>
                      </a:r>
                      <a:endParaRPr lang="hr-HR" sz="1800" dirty="0">
                        <a:solidFill>
                          <a:srgbClr val="FF0066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8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Metode rada</a:t>
                      </a:r>
                      <a:endParaRPr lang="hr-HR" sz="1800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 anchor="ctr"/>
                </a:tc>
                <a:tc>
                  <a:txBody>
                    <a:bodyPr/>
                    <a:lstStyle/>
                    <a:p>
                      <a:r>
                        <a:rPr lang="hr-HR" sz="1800" dirty="0" smtClean="0"/>
                        <a:t>-zajedničko </a:t>
                      </a:r>
                      <a:r>
                        <a:rPr lang="hr-HR" sz="1800" dirty="0"/>
                        <a:t>istraživanje nekog problema, traženja rješenja, pripreme izvještaja i prezentiranja; simuliranja; igranja odgovarajućih uloga; rasprave i debate, </a:t>
                      </a:r>
                      <a:r>
                        <a:rPr lang="hr-HR" sz="1800" dirty="0" err="1" smtClean="0"/>
                        <a:t>individ</a:t>
                      </a:r>
                      <a:r>
                        <a:rPr lang="hr-HR" sz="1800" dirty="0" smtClean="0"/>
                        <a:t>. </a:t>
                      </a:r>
                      <a:r>
                        <a:rPr lang="hr-HR" sz="1800" dirty="0"/>
                        <a:t>metode učenja </a:t>
                      </a:r>
                      <a:endParaRPr lang="hr-HR" sz="1800" dirty="0">
                        <a:solidFill>
                          <a:srgbClr val="FF0066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07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Praćenje i vrednovanje </a:t>
                      </a:r>
                      <a:r>
                        <a:rPr lang="hr-HR" sz="1800" dirty="0" smtClean="0"/>
                        <a:t>učenika</a:t>
                      </a:r>
                      <a:endParaRPr lang="hr-HR" sz="1800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/>
                        <a:t>-u imeniku - postignuća učenika upisuju se </a:t>
                      </a:r>
                      <a:r>
                        <a:rPr lang="hr-HR" sz="1800" baseline="0" dirty="0" smtClean="0"/>
                        <a:t> - </a:t>
                      </a:r>
                      <a:r>
                        <a:rPr lang="hr-HR" sz="1800" dirty="0" smtClean="0"/>
                        <a:t>GOO </a:t>
                      </a:r>
                      <a:endParaRPr lang="hr-HR" sz="18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/>
                        <a:t>-u rubriku zapažanja i bilježaka - upisuje se vrsta aktivnosti prema elementima ocjenjivanja.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 smtClean="0"/>
                        <a:t>-razredna </a:t>
                      </a:r>
                      <a:r>
                        <a:rPr lang="hr-HR" sz="1800" dirty="0"/>
                        <a:t>mapa za GOO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 smtClean="0"/>
                        <a:t>-osobna </a:t>
                      </a:r>
                      <a:r>
                        <a:rPr lang="hr-HR" sz="1800" dirty="0"/>
                        <a:t>mapa GOO </a:t>
                      </a:r>
                      <a:endParaRPr lang="hr-HR" sz="1800" dirty="0">
                        <a:solidFill>
                          <a:srgbClr val="FF0066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3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VREDNO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VANJE</a:t>
                      </a:r>
                      <a:endParaRPr lang="hr-HR" sz="1800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-rezultati GOO pokazat će se za nekoliko godina.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-programe nadograđivati i mijenjati sukladno primjerima dobre prakse</a:t>
                      </a:r>
                      <a:endParaRPr lang="hr-HR" sz="1800" dirty="0">
                        <a:solidFill>
                          <a:srgbClr val="FF0066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/>
                        <a:t>škola</a:t>
                      </a:r>
                      <a:endParaRPr lang="hr-HR" sz="1800" dirty="0">
                        <a:solidFill>
                          <a:srgbClr val="FF0066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04" marR="65804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4424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hr-HR" sz="3600" dirty="0" smtClean="0"/>
              <a:t>Prilog 1.b     </a:t>
            </a:r>
            <a:r>
              <a:rPr lang="hr-HR" sz="3100" dirty="0" smtClean="0"/>
              <a:t>GOO - međupredmetna tema</a:t>
            </a:r>
            <a:endParaRPr lang="hr-HR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3872</TotalTime>
  <Words>7691</Words>
  <Application>Microsoft Office PowerPoint</Application>
  <PresentationFormat>Prikaz na zaslonu (4:3)</PresentationFormat>
  <Paragraphs>1633</Paragraphs>
  <Slides>35</Slides>
  <Notes>8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35</vt:i4>
      </vt:variant>
    </vt:vector>
  </HeadingPairs>
  <TitlesOfParts>
    <vt:vector size="42" baseType="lpstr">
      <vt:lpstr>Arial</vt:lpstr>
      <vt:lpstr>Calibri</vt:lpstr>
      <vt:lpstr>Cambria</vt:lpstr>
      <vt:lpstr>Comic Sans MS</vt:lpstr>
      <vt:lpstr>Times New Roman</vt:lpstr>
      <vt:lpstr>Trebuchet MS</vt:lpstr>
      <vt:lpstr>Office Theme</vt:lpstr>
      <vt:lpstr>PowerPoint prezentacija</vt:lpstr>
      <vt:lpstr>SAMOVRJEDNOVANJE</vt:lpstr>
      <vt:lpstr>ŠKOLSKI RAZVOJNI PLAN</vt:lpstr>
      <vt:lpstr>          SADRŽAJ KURIKULUMA</vt:lpstr>
      <vt:lpstr>PowerPoint prezentacija</vt:lpstr>
      <vt:lpstr>PowerPoint prezentacija</vt:lpstr>
      <vt:lpstr>Prilog 1.a    ZDRAVSTVENI ODGOJ</vt:lpstr>
      <vt:lpstr>PODRUČJA ili MODULI DJELOVANJA</vt:lpstr>
      <vt:lpstr>Prilog 1.b     GOO - međupredmetna tema</vt:lpstr>
      <vt:lpstr>Građanski odgoj se realizira kroz ove dimenzije: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PRILOG 5.                            IZVANNASTAVNE AKTIVNOSTI</vt:lpstr>
      <vt:lpstr>PowerPoint prezentacija</vt:lpstr>
      <vt:lpstr>PRILOG 6 - FAKULTATIVNA NASTAVA    NASTAVA KOD KUĆE</vt:lpstr>
      <vt:lpstr>PowerPoint prezentacija</vt:lpstr>
      <vt:lpstr>PowerPoint prezentacija</vt:lpstr>
      <vt:lpstr>Prilog 8.                           RN – INTEGRIRANI DANI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 PRILOG 16 -   PROJEKTI</vt:lpstr>
      <vt:lpstr>Prilog17.   OBILJEŽAVANJE NACIONALNIH, EU I SVJETSKIH DANA </vt:lpstr>
      <vt:lpstr>OBILJEŽAVANJE NACIONALNIH, EU I SVJETSKIH DANA </vt:lpstr>
      <vt:lpstr>PowerPoint prezentacija</vt:lpstr>
    </vt:vector>
  </TitlesOfParts>
  <Company>Goldfish_92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ŠKOLSKI KURIKULUM  2012./ 2013.</dc:title>
  <dc:creator>Skola</dc:creator>
  <cp:lastModifiedBy>User12</cp:lastModifiedBy>
  <cp:revision>379</cp:revision>
  <dcterms:created xsi:type="dcterms:W3CDTF">2013-09-03T15:55:57Z</dcterms:created>
  <dcterms:modified xsi:type="dcterms:W3CDTF">2016-10-18T11:15:28Z</dcterms:modified>
</cp:coreProperties>
</file>